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2" r:id="rId4"/>
    <p:sldId id="273" r:id="rId5"/>
    <p:sldId id="275" r:id="rId6"/>
    <p:sldId id="268" r:id="rId7"/>
    <p:sldId id="269" r:id="rId8"/>
    <p:sldId id="257" r:id="rId9"/>
    <p:sldId id="260" r:id="rId10"/>
    <p:sldId id="258" r:id="rId11"/>
    <p:sldId id="259" r:id="rId12"/>
    <p:sldId id="261" r:id="rId13"/>
    <p:sldId id="262" r:id="rId14"/>
    <p:sldId id="263" r:id="rId15"/>
    <p:sldId id="264" r:id="rId16"/>
    <p:sldId id="265" r:id="rId17"/>
    <p:sldId id="266" r:id="rId18"/>
    <p:sldId id="267"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25/10/2017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1204769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25/10/2017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980799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5F89C1-12AB-4440-9774-CFD009916248}" type="datetimeFigureOut">
              <a:rPr lang="en-IE" smtClean="0"/>
              <a:t>25/10/2017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2451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F45F89C1-12AB-4440-9774-CFD009916248}" type="datetimeFigureOut">
              <a:rPr lang="en-IE" smtClean="0"/>
              <a:t>25/10/2017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4161996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F45F89C1-12AB-4440-9774-CFD009916248}" type="datetimeFigureOut">
              <a:rPr lang="en-IE" smtClean="0"/>
              <a:t>25/10/2017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252536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F45F89C1-12AB-4440-9774-CFD009916248}" type="datetimeFigureOut">
              <a:rPr lang="en-IE" smtClean="0"/>
              <a:t>25/10/2017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3132766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F89C1-12AB-4440-9774-CFD009916248}" type="datetimeFigureOut">
              <a:rPr lang="en-IE" smtClean="0"/>
              <a:t>25/10/2017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2346975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5F89C1-12AB-4440-9774-CFD009916248}" type="datetimeFigureOut">
              <a:rPr lang="en-IE" smtClean="0"/>
              <a:t>25/10/2017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808307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5F89C1-12AB-4440-9774-CFD009916248}" type="datetimeFigureOut">
              <a:rPr lang="en-IE" smtClean="0"/>
              <a:t>25/10/2017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160742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25/10/2017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401177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45F89C1-12AB-4440-9774-CFD009916248}" type="datetimeFigureOut">
              <a:rPr lang="en-IE" smtClean="0"/>
              <a:t>25/10/2017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7419BF6-C041-4561-8ED1-F2DCE46CEEAC}" type="slidenum">
              <a:rPr lang="en-IE" smtClean="0"/>
              <a:t>‹#›</a:t>
            </a:fld>
            <a:endParaRPr lang="en-IE"/>
          </a:p>
        </p:txBody>
      </p:sp>
    </p:spTree>
    <p:extLst>
      <p:ext uri="{BB962C8B-B14F-4D97-AF65-F5344CB8AC3E}">
        <p14:creationId xmlns:p14="http://schemas.microsoft.com/office/powerpoint/2010/main" val="473704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F89C1-12AB-4440-9774-CFD009916248}" type="datetimeFigureOut">
              <a:rPr lang="en-IE" smtClean="0"/>
              <a:t>25/10/2017</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19BF6-C041-4561-8ED1-F2DCE46CEEAC}" type="slidenum">
              <a:rPr lang="en-IE" smtClean="0"/>
              <a:t>‹#›</a:t>
            </a:fld>
            <a:endParaRPr lang="en-IE"/>
          </a:p>
        </p:txBody>
      </p:sp>
    </p:spTree>
    <p:extLst>
      <p:ext uri="{BB962C8B-B14F-4D97-AF65-F5344CB8AC3E}">
        <p14:creationId xmlns:p14="http://schemas.microsoft.com/office/powerpoint/2010/main" val="3841002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ewparkschool.ie/policiesprocedure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t>Transition Year Information Evening</a:t>
            </a:r>
          </a:p>
        </p:txBody>
      </p:sp>
      <p:sp>
        <p:nvSpPr>
          <p:cNvPr id="3" name="Subtitle 2"/>
          <p:cNvSpPr>
            <a:spLocks noGrp="1"/>
          </p:cNvSpPr>
          <p:nvPr>
            <p:ph type="subTitle" idx="1"/>
          </p:nvPr>
        </p:nvSpPr>
        <p:spPr/>
        <p:txBody>
          <a:bodyPr/>
          <a:lstStyle/>
          <a:p>
            <a:r>
              <a:rPr lang="en-IE" dirty="0"/>
              <a:t>Wednesday October 25</a:t>
            </a:r>
            <a:r>
              <a:rPr lang="en-IE" baseline="30000" dirty="0"/>
              <a:t>th</a:t>
            </a:r>
            <a:r>
              <a:rPr lang="en-IE" dirty="0"/>
              <a:t> 2017</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2068" y="184330"/>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724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7E560-A3EE-48F7-AD53-C1A409AF3A1C}"/>
              </a:ext>
            </a:extLst>
          </p:cNvPr>
          <p:cNvSpPr>
            <a:spLocks noGrp="1"/>
          </p:cNvSpPr>
          <p:nvPr>
            <p:ph type="title"/>
          </p:nvPr>
        </p:nvSpPr>
        <p:spPr/>
        <p:txBody>
          <a:bodyPr/>
          <a:lstStyle/>
          <a:p>
            <a:r>
              <a:rPr lang="en-IE" dirty="0"/>
              <a:t>Outline – Why?</a:t>
            </a:r>
          </a:p>
        </p:txBody>
      </p:sp>
      <p:sp>
        <p:nvSpPr>
          <p:cNvPr id="3" name="Content Placeholder 2">
            <a:extLst>
              <a:ext uri="{FF2B5EF4-FFF2-40B4-BE49-F238E27FC236}">
                <a16:creationId xmlns:a16="http://schemas.microsoft.com/office/drawing/2014/main" id="{BD30DF9F-E105-4179-BB16-75B09D116477}"/>
              </a:ext>
            </a:extLst>
          </p:cNvPr>
          <p:cNvSpPr>
            <a:spLocks noGrp="1"/>
          </p:cNvSpPr>
          <p:nvPr>
            <p:ph sz="half" idx="1"/>
          </p:nvPr>
        </p:nvSpPr>
        <p:spPr/>
        <p:txBody>
          <a:bodyPr/>
          <a:lstStyle/>
          <a:p>
            <a:r>
              <a:rPr lang="en-IE" dirty="0"/>
              <a:t>To ensure Parents/Guardians were as aware of the structures of TY for those who have never had a student through it before AND to inform those who have about the changes and developments we have made.</a:t>
            </a:r>
          </a:p>
        </p:txBody>
      </p:sp>
      <p:pic>
        <p:nvPicPr>
          <p:cNvPr id="6" name="Content Placeholder 5">
            <a:extLst>
              <a:ext uri="{FF2B5EF4-FFF2-40B4-BE49-F238E27FC236}">
                <a16:creationId xmlns:a16="http://schemas.microsoft.com/office/drawing/2014/main" id="{3132582F-81E6-4564-BC6A-ECF8BE6E62B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10800000">
            <a:off x="5927936" y="1593056"/>
            <a:ext cx="5801784" cy="4351338"/>
          </a:xfrm>
        </p:spPr>
      </p:pic>
    </p:spTree>
    <p:extLst>
      <p:ext uri="{BB962C8B-B14F-4D97-AF65-F5344CB8AC3E}">
        <p14:creationId xmlns:p14="http://schemas.microsoft.com/office/powerpoint/2010/main" val="2651549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Start of the year - 2017</a:t>
            </a:r>
          </a:p>
        </p:txBody>
      </p:sp>
      <p:sp>
        <p:nvSpPr>
          <p:cNvPr id="3" name="Content Placeholder 2"/>
          <p:cNvSpPr>
            <a:spLocks noGrp="1"/>
          </p:cNvSpPr>
          <p:nvPr>
            <p:ph idx="1"/>
          </p:nvPr>
        </p:nvSpPr>
        <p:spPr/>
        <p:txBody>
          <a:bodyPr>
            <a:noAutofit/>
          </a:bodyPr>
          <a:lstStyle/>
          <a:p>
            <a:pPr marL="0" indent="0">
              <a:buNone/>
            </a:pPr>
            <a:r>
              <a:rPr lang="en-GB" sz="1600" dirty="0"/>
              <a:t>It has been an incredibly busy time of year for all of the students.</a:t>
            </a:r>
          </a:p>
          <a:p>
            <a:pPr marL="0" indent="0">
              <a:buNone/>
            </a:pPr>
            <a:endParaRPr lang="en-GB" sz="1600" dirty="0"/>
          </a:p>
          <a:p>
            <a:pPr marL="0" indent="0">
              <a:buNone/>
            </a:pPr>
            <a:r>
              <a:rPr lang="en-GB" sz="1600" dirty="0"/>
              <a:t>Everyone has settled into all of their various activities and different subjects well and should be working hard at this stage.</a:t>
            </a:r>
          </a:p>
          <a:p>
            <a:pPr marL="0" indent="0">
              <a:buNone/>
            </a:pPr>
            <a:endParaRPr lang="en-GB" sz="1600" dirty="0"/>
          </a:p>
          <a:p>
            <a:pPr marL="0" indent="0">
              <a:buNone/>
            </a:pPr>
            <a:r>
              <a:rPr lang="en-GB" sz="1600" dirty="0"/>
              <a:t>We have had managed to offer a really wide range of things this year including: </a:t>
            </a:r>
          </a:p>
          <a:p>
            <a:pPr marL="0" indent="0">
              <a:buNone/>
            </a:pPr>
            <a:r>
              <a:rPr lang="en-GB" sz="1600" dirty="0"/>
              <a:t>Russian			Craft			</a:t>
            </a:r>
            <a:r>
              <a:rPr lang="en-GB" sz="1600" dirty="0" err="1"/>
              <a:t>Surfdock</a:t>
            </a:r>
            <a:endParaRPr lang="en-GB" sz="1600" dirty="0"/>
          </a:p>
          <a:p>
            <a:pPr marL="0" indent="0">
              <a:buNone/>
            </a:pPr>
            <a:r>
              <a:rPr lang="en-GB" sz="1600" dirty="0"/>
              <a:t>Japanese			Film			Zumba</a:t>
            </a:r>
          </a:p>
          <a:p>
            <a:pPr marL="0" indent="0">
              <a:buNone/>
            </a:pPr>
            <a:r>
              <a:rPr lang="en-GB" sz="1600" dirty="0"/>
              <a:t>Music			Catering			Theatre and Stage Craft</a:t>
            </a:r>
          </a:p>
          <a:p>
            <a:pPr marL="0" indent="0">
              <a:buNone/>
            </a:pPr>
            <a:r>
              <a:rPr lang="en-GB" sz="1600" dirty="0"/>
              <a:t>Art			Technical Subjects		Mini Company</a:t>
            </a:r>
          </a:p>
          <a:p>
            <a:pPr marL="0" indent="0">
              <a:buNone/>
            </a:pPr>
            <a:r>
              <a:rPr lang="en-GB" sz="1600" dirty="0"/>
              <a:t>Business			Geography / History		Social Studies</a:t>
            </a:r>
          </a:p>
          <a:p>
            <a:pPr marL="0" indent="0">
              <a:buNone/>
            </a:pPr>
            <a:r>
              <a:rPr lang="en-GB" sz="1600" dirty="0"/>
              <a:t>Photography		Rock Climbing		Science</a:t>
            </a:r>
          </a:p>
          <a:p>
            <a:pPr marL="0" indent="0">
              <a:buNone/>
            </a:pPr>
            <a:endParaRPr lang="en-GB" sz="1600" dirty="0"/>
          </a:p>
        </p:txBody>
      </p:sp>
    </p:spTree>
    <p:extLst>
      <p:ext uri="{BB962C8B-B14F-4D97-AF65-F5344CB8AC3E}">
        <p14:creationId xmlns:p14="http://schemas.microsoft.com/office/powerpoint/2010/main" val="2801572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Start of the year - 2017</a:t>
            </a:r>
          </a:p>
        </p:txBody>
      </p:sp>
      <p:sp>
        <p:nvSpPr>
          <p:cNvPr id="3" name="Content Placeholder 2"/>
          <p:cNvSpPr>
            <a:spLocks noGrp="1"/>
          </p:cNvSpPr>
          <p:nvPr>
            <p:ph sz="half" idx="1"/>
          </p:nvPr>
        </p:nvSpPr>
        <p:spPr/>
        <p:txBody>
          <a:bodyPr>
            <a:normAutofit/>
          </a:bodyPr>
          <a:lstStyle/>
          <a:p>
            <a:r>
              <a:rPr lang="en-IE" sz="2200" dirty="0"/>
              <a:t>Attendance has generally been very good.</a:t>
            </a:r>
          </a:p>
          <a:p>
            <a:pPr marL="0" indent="0">
              <a:buNone/>
            </a:pPr>
            <a:endParaRPr lang="en-IE" sz="2200" dirty="0"/>
          </a:p>
          <a:p>
            <a:pPr marL="0" indent="0">
              <a:buNone/>
            </a:pPr>
            <a:r>
              <a:rPr lang="en-IE" sz="2200" dirty="0"/>
              <a:t>Must emphasise where a student applies for TY Leave to ensure they can be marked absent with leave on the rolls, the trip must have an educational aspect, e.g. Trinity programmes, extra work experience etc.</a:t>
            </a:r>
          </a:p>
          <a:p>
            <a:pPr marL="0" indent="0">
              <a:buNone/>
            </a:pPr>
            <a:endParaRPr lang="en-IE" sz="2200" dirty="0"/>
          </a:p>
          <a:p>
            <a:pPr marL="0" indent="0">
              <a:buNone/>
            </a:pPr>
            <a:r>
              <a:rPr lang="en-IE" sz="2200" dirty="0"/>
              <a:t>We would also point out that we require two weeks notice and that students should not take leave in the final week of the module.</a:t>
            </a:r>
          </a:p>
          <a:p>
            <a:pPr marL="0" indent="0">
              <a:buNone/>
            </a:pPr>
            <a:endParaRPr lang="en-IE" dirty="0"/>
          </a:p>
        </p:txBody>
      </p:sp>
      <p:pic>
        <p:nvPicPr>
          <p:cNvPr id="6" name="Content Placeholder 5">
            <a:extLst>
              <a:ext uri="{FF2B5EF4-FFF2-40B4-BE49-F238E27FC236}">
                <a16:creationId xmlns:a16="http://schemas.microsoft.com/office/drawing/2014/main" id="{9C826029-D914-47E4-8C83-D8FB8B0FCDF7}"/>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5400000">
            <a:off x="6728426" y="1783420"/>
            <a:ext cx="4709455" cy="4709455"/>
          </a:xfrm>
        </p:spPr>
      </p:pic>
    </p:spTree>
    <p:extLst>
      <p:ext uri="{BB962C8B-B14F-4D97-AF65-F5344CB8AC3E}">
        <p14:creationId xmlns:p14="http://schemas.microsoft.com/office/powerpoint/2010/main" val="2689639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F373-74F9-4A97-9A76-2C3225C96D5D}"/>
              </a:ext>
            </a:extLst>
          </p:cNvPr>
          <p:cNvSpPr>
            <a:spLocks noGrp="1"/>
          </p:cNvSpPr>
          <p:nvPr>
            <p:ph type="title"/>
          </p:nvPr>
        </p:nvSpPr>
        <p:spPr/>
        <p:txBody>
          <a:bodyPr/>
          <a:lstStyle/>
          <a:p>
            <a:r>
              <a:rPr lang="en-IE" dirty="0"/>
              <a:t>Start of the year - 2017</a:t>
            </a:r>
          </a:p>
        </p:txBody>
      </p:sp>
      <p:sp>
        <p:nvSpPr>
          <p:cNvPr id="3" name="Content Placeholder 2">
            <a:extLst>
              <a:ext uri="{FF2B5EF4-FFF2-40B4-BE49-F238E27FC236}">
                <a16:creationId xmlns:a16="http://schemas.microsoft.com/office/drawing/2014/main" id="{6408FEE0-C05F-4223-BDF3-EAD14F9C7150}"/>
              </a:ext>
            </a:extLst>
          </p:cNvPr>
          <p:cNvSpPr>
            <a:spLocks noGrp="1"/>
          </p:cNvSpPr>
          <p:nvPr>
            <p:ph sz="half" idx="1"/>
          </p:nvPr>
        </p:nvSpPr>
        <p:spPr/>
        <p:txBody>
          <a:bodyPr>
            <a:normAutofit/>
          </a:bodyPr>
          <a:lstStyle/>
          <a:p>
            <a:pPr marL="0" indent="0">
              <a:buNone/>
            </a:pPr>
            <a:r>
              <a:rPr lang="en-IE" sz="2400" dirty="0"/>
              <a:t>Special mention to all of those students so heavily involved in all sorts of ECA:</a:t>
            </a:r>
          </a:p>
          <a:p>
            <a:pPr marL="0" indent="0">
              <a:buNone/>
            </a:pPr>
            <a:br>
              <a:rPr lang="en-IE" sz="2400" dirty="0"/>
            </a:br>
            <a:r>
              <a:rPr lang="en-IE" sz="2400" dirty="0"/>
              <a:t>Drama – Macbeth</a:t>
            </a:r>
            <a:br>
              <a:rPr lang="en-IE" sz="2400" dirty="0"/>
            </a:br>
            <a:r>
              <a:rPr lang="en-IE" sz="2400" dirty="0"/>
              <a:t>Hockey – Girls and Boys</a:t>
            </a:r>
            <a:br>
              <a:rPr lang="en-IE" sz="2400" dirty="0"/>
            </a:br>
            <a:r>
              <a:rPr lang="en-IE" sz="2400" dirty="0"/>
              <a:t>Basketball </a:t>
            </a:r>
            <a:br>
              <a:rPr lang="en-IE" sz="2400" dirty="0"/>
            </a:br>
            <a:r>
              <a:rPr lang="en-IE" sz="2400" dirty="0"/>
              <a:t>Rugby – Reaching semi final of league</a:t>
            </a:r>
            <a:br>
              <a:rPr lang="en-IE" sz="2400" dirty="0"/>
            </a:br>
            <a:endParaRPr lang="en-IE" sz="2400" dirty="0"/>
          </a:p>
          <a:p>
            <a:pPr marL="0" indent="0">
              <a:buNone/>
            </a:pPr>
            <a:r>
              <a:rPr lang="en-IE" sz="2400" dirty="0" err="1"/>
              <a:t>Techsperts</a:t>
            </a:r>
            <a:r>
              <a:rPr lang="en-IE" sz="2400" dirty="0"/>
              <a:t> – a real highlight!!</a:t>
            </a:r>
          </a:p>
        </p:txBody>
      </p:sp>
      <p:pic>
        <p:nvPicPr>
          <p:cNvPr id="6" name="Content Placeholder 5">
            <a:extLst>
              <a:ext uri="{FF2B5EF4-FFF2-40B4-BE49-F238E27FC236}">
                <a16:creationId xmlns:a16="http://schemas.microsoft.com/office/drawing/2014/main" id="{D850AF00-997B-4419-8EE1-1D06A70B5EA5}"/>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1825625"/>
            <a:ext cx="5491692" cy="4118769"/>
          </a:xfrm>
        </p:spPr>
      </p:pic>
    </p:spTree>
    <p:extLst>
      <p:ext uri="{BB962C8B-B14F-4D97-AF65-F5344CB8AC3E}">
        <p14:creationId xmlns:p14="http://schemas.microsoft.com/office/powerpoint/2010/main" val="563425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General Information</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IE" dirty="0"/>
              <a:t>Can appointments be made outside of regular school time please as it tends to be quite disruptive when students are missing classes. TY timetable allows time especially on Monday afternoons, Tuesday afternoons and Wednesdays for appointments to be made outside of school time.</a:t>
            </a:r>
          </a:p>
          <a:p>
            <a:pPr marL="514350" indent="-514350">
              <a:buFont typeface="+mj-lt"/>
              <a:buAutoNum type="arabicPeriod"/>
            </a:pPr>
            <a:endParaRPr lang="en-IE" dirty="0"/>
          </a:p>
          <a:p>
            <a:pPr marL="514350" indent="-514350">
              <a:buFont typeface="+mj-lt"/>
              <a:buAutoNum type="arabicPeriod"/>
            </a:pPr>
            <a:r>
              <a:rPr lang="en-IE" dirty="0"/>
              <a:t>Parent Teacher Meetings happening:</a:t>
            </a:r>
            <a:br>
              <a:rPr lang="en-IE" dirty="0"/>
            </a:br>
            <a:r>
              <a:rPr lang="en-IE" dirty="0"/>
              <a:t>Friday December 1</a:t>
            </a:r>
            <a:r>
              <a:rPr lang="en-IE" baseline="30000" dirty="0"/>
              <a:t>st</a:t>
            </a:r>
            <a:r>
              <a:rPr lang="en-IE" dirty="0"/>
              <a:t> </a:t>
            </a:r>
            <a:br>
              <a:rPr lang="en-IE" dirty="0"/>
            </a:br>
            <a:r>
              <a:rPr lang="en-IE" dirty="0"/>
              <a:t>Tuesday December 5</a:t>
            </a:r>
            <a:r>
              <a:rPr lang="en-IE" baseline="30000" dirty="0"/>
              <a:t>th</a:t>
            </a:r>
            <a:endParaRPr lang="en-IE" dirty="0"/>
          </a:p>
          <a:p>
            <a:pPr marL="514350" indent="-514350">
              <a:buFont typeface="+mj-lt"/>
              <a:buAutoNum type="arabicPeriod"/>
            </a:pPr>
            <a:endParaRPr lang="en-IE" dirty="0"/>
          </a:p>
          <a:p>
            <a:pPr marL="514350" indent="-514350">
              <a:buFont typeface="+mj-lt"/>
              <a:buAutoNum type="arabicPeriod"/>
            </a:pPr>
            <a:r>
              <a:rPr lang="en-IE" dirty="0"/>
              <a:t>Please get your student to do some work around their work experience etc. TY is about </a:t>
            </a:r>
            <a:r>
              <a:rPr lang="en-IE" dirty="0" err="1"/>
              <a:t>indeopendence</a:t>
            </a:r>
            <a:r>
              <a:rPr lang="en-IE" dirty="0"/>
              <a:t> – don’t soak up all of the stress!</a:t>
            </a:r>
          </a:p>
        </p:txBody>
      </p:sp>
    </p:spTree>
    <p:extLst>
      <p:ext uri="{BB962C8B-B14F-4D97-AF65-F5344CB8AC3E}">
        <p14:creationId xmlns:p14="http://schemas.microsoft.com/office/powerpoint/2010/main" val="30859125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General Information</a:t>
            </a:r>
          </a:p>
        </p:txBody>
      </p:sp>
      <p:sp>
        <p:nvSpPr>
          <p:cNvPr id="3" name="Content Placeholder 2"/>
          <p:cNvSpPr>
            <a:spLocks noGrp="1"/>
          </p:cNvSpPr>
          <p:nvPr>
            <p:ph sz="half" idx="1"/>
          </p:nvPr>
        </p:nvSpPr>
        <p:spPr/>
        <p:txBody>
          <a:bodyPr/>
          <a:lstStyle/>
          <a:p>
            <a:r>
              <a:rPr lang="en-IE" dirty="0"/>
              <a:t>We would request that anyone in either of the form groups travelling to </a:t>
            </a:r>
            <a:r>
              <a:rPr lang="en-IE" dirty="0" err="1"/>
              <a:t>Gartan</a:t>
            </a:r>
            <a:r>
              <a:rPr lang="en-IE" dirty="0"/>
              <a:t> OEC in November please ensure they have paid their TY Fee as the bulk goes to pay this invoice.</a:t>
            </a:r>
          </a:p>
          <a:p>
            <a:endParaRPr lang="en-IE" dirty="0"/>
          </a:p>
          <a:p>
            <a:r>
              <a:rPr lang="en-IE" dirty="0"/>
              <a:t>Ms French (SFR)</a:t>
            </a:r>
          </a:p>
          <a:p>
            <a:r>
              <a:rPr lang="en-IE" dirty="0"/>
              <a:t>Ms Keating (AK)</a:t>
            </a:r>
          </a:p>
        </p:txBody>
      </p:sp>
      <p:pic>
        <p:nvPicPr>
          <p:cNvPr id="6" name="Content Placeholder 5">
            <a:extLst>
              <a:ext uri="{FF2B5EF4-FFF2-40B4-BE49-F238E27FC236}">
                <a16:creationId xmlns:a16="http://schemas.microsoft.com/office/drawing/2014/main" id="{3C86BE66-AF86-4FF6-82E0-ED34CC57237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943600" y="1870307"/>
            <a:ext cx="5496910" cy="4306656"/>
          </a:xfrm>
        </p:spPr>
      </p:pic>
    </p:spTree>
    <p:extLst>
      <p:ext uri="{BB962C8B-B14F-4D97-AF65-F5344CB8AC3E}">
        <p14:creationId xmlns:p14="http://schemas.microsoft.com/office/powerpoint/2010/main" val="233739733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437" y="132212"/>
            <a:ext cx="10515600" cy="1325563"/>
          </a:xfrm>
        </p:spPr>
        <p:txBody>
          <a:bodyPr/>
          <a:lstStyle/>
          <a:p>
            <a:pPr algn="ctr"/>
            <a:r>
              <a:rPr lang="en-IE" dirty="0"/>
              <a:t>End of Module Assessment </a:t>
            </a:r>
          </a:p>
        </p:txBody>
      </p:sp>
      <p:sp>
        <p:nvSpPr>
          <p:cNvPr id="3" name="Content Placeholder 2"/>
          <p:cNvSpPr>
            <a:spLocks noGrp="1"/>
          </p:cNvSpPr>
          <p:nvPr>
            <p:ph idx="1"/>
          </p:nvPr>
        </p:nvSpPr>
        <p:spPr/>
        <p:txBody>
          <a:bodyPr>
            <a:normAutofit fontScale="92500" lnSpcReduction="20000"/>
          </a:bodyPr>
          <a:lstStyle/>
          <a:p>
            <a:r>
              <a:rPr lang="en-IE" dirty="0"/>
              <a:t>Total of 450 credits (1350 overall)</a:t>
            </a:r>
          </a:p>
          <a:p>
            <a:r>
              <a:rPr lang="en-IE" dirty="0"/>
              <a:t>Awarded for everything participated in, work completed, in class assessments. </a:t>
            </a:r>
          </a:p>
          <a:p>
            <a:endParaRPr lang="en-IE" dirty="0"/>
          </a:p>
          <a:p>
            <a:r>
              <a:rPr lang="en-IE" dirty="0"/>
              <a:t>Reports are balanced to reflect evenly; participation, effort, academic ability and enable ALL students of ALL abilities to achieve high grades in TY.</a:t>
            </a:r>
          </a:p>
          <a:p>
            <a:endParaRPr lang="en-IE" dirty="0"/>
          </a:p>
          <a:p>
            <a:r>
              <a:rPr lang="en-IE" dirty="0"/>
              <a:t>Grades:</a:t>
            </a:r>
          </a:p>
          <a:p>
            <a:pPr>
              <a:buFont typeface="Courier New" panose="02070309020205020404" pitchFamily="49" charset="0"/>
              <a:buChar char="o"/>
            </a:pPr>
            <a:r>
              <a:rPr lang="en-IE" dirty="0"/>
              <a:t>60 – 69% = Pass</a:t>
            </a:r>
          </a:p>
          <a:p>
            <a:pPr>
              <a:buFont typeface="Courier New" panose="02070309020205020404" pitchFamily="49" charset="0"/>
              <a:buChar char="o"/>
            </a:pPr>
            <a:r>
              <a:rPr lang="en-IE" dirty="0"/>
              <a:t>70 – 85% = Merit</a:t>
            </a:r>
          </a:p>
          <a:p>
            <a:pPr>
              <a:buFont typeface="Courier New" panose="02070309020205020404" pitchFamily="49" charset="0"/>
              <a:buChar char="o"/>
            </a:pPr>
            <a:r>
              <a:rPr lang="en-IE" dirty="0"/>
              <a:t>86 – 100% = Distinction</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4068" y="132212"/>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1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End of Module Assessment – Due to be online before the P-T meetings</a:t>
            </a:r>
          </a:p>
        </p:txBody>
      </p:sp>
      <p:sp>
        <p:nvSpPr>
          <p:cNvPr id="3" name="Content Placeholder 2"/>
          <p:cNvSpPr>
            <a:spLocks noGrp="1"/>
          </p:cNvSpPr>
          <p:nvPr>
            <p:ph sz="half" idx="1"/>
          </p:nvPr>
        </p:nvSpPr>
        <p:spPr/>
        <p:txBody>
          <a:bodyPr>
            <a:normAutofit fontScale="92500" lnSpcReduction="10000"/>
          </a:bodyPr>
          <a:lstStyle/>
          <a:p>
            <a:r>
              <a:rPr lang="en-IE" dirty="0"/>
              <a:t>Reports (in most cases) will be awarded out of 450</a:t>
            </a:r>
            <a:br>
              <a:rPr lang="en-IE" dirty="0"/>
            </a:br>
            <a:r>
              <a:rPr lang="en-IE" dirty="0"/>
              <a:t>All subjects are /20 (generally 10 for course commitment and 10 for assessment)</a:t>
            </a:r>
          </a:p>
          <a:p>
            <a:endParaRPr lang="en-IE" dirty="0"/>
          </a:p>
          <a:p>
            <a:r>
              <a:rPr lang="en-IE" dirty="0"/>
              <a:t>Some adjustments may be made for those not doing a subject etc.</a:t>
            </a:r>
          </a:p>
          <a:p>
            <a:endParaRPr lang="en-IE" dirty="0"/>
          </a:p>
          <a:p>
            <a:r>
              <a:rPr lang="en-IE" dirty="0"/>
              <a:t>3 reports during the year. November, February and May</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6959" y="235743"/>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a:extLst>
              <a:ext uri="{FF2B5EF4-FFF2-40B4-BE49-F238E27FC236}">
                <a16:creationId xmlns:a16="http://schemas.microsoft.com/office/drawing/2014/main" id="{BABDFF7B-BB54-4559-A0A6-F25B552375CA}"/>
              </a:ext>
            </a:extLst>
          </p:cNvPr>
          <p:cNvSpPr>
            <a:spLocks noGrp="1"/>
          </p:cNvSpPr>
          <p:nvPr>
            <p:ph sz="half" idx="2"/>
          </p:nvPr>
        </p:nvSpPr>
        <p:spPr/>
        <p:txBody>
          <a:bodyPr>
            <a:normAutofit fontScale="92500" lnSpcReduction="10000"/>
          </a:bodyPr>
          <a:lstStyle/>
          <a:p>
            <a:endParaRPr lang="en-IE"/>
          </a:p>
        </p:txBody>
      </p:sp>
      <p:graphicFrame>
        <p:nvGraphicFramePr>
          <p:cNvPr id="7" name="Object 6">
            <a:extLst>
              <a:ext uri="{FF2B5EF4-FFF2-40B4-BE49-F238E27FC236}">
                <a16:creationId xmlns:a16="http://schemas.microsoft.com/office/drawing/2014/main" id="{2020909F-3EE3-4C30-9654-41B77D0FAD93}"/>
              </a:ext>
            </a:extLst>
          </p:cNvPr>
          <p:cNvGraphicFramePr>
            <a:graphicFrameLocks noChangeAspect="1"/>
          </p:cNvGraphicFramePr>
          <p:nvPr>
            <p:extLst>
              <p:ext uri="{D42A27DB-BD31-4B8C-83A1-F6EECF244321}">
                <p14:modId xmlns:p14="http://schemas.microsoft.com/office/powerpoint/2010/main" val="818209856"/>
              </p:ext>
            </p:extLst>
          </p:nvPr>
        </p:nvGraphicFramePr>
        <p:xfrm>
          <a:off x="6385034" y="1655604"/>
          <a:ext cx="4968767" cy="4901324"/>
        </p:xfrm>
        <a:graphic>
          <a:graphicData uri="http://schemas.openxmlformats.org/presentationml/2006/ole">
            <mc:AlternateContent xmlns:mc="http://schemas.openxmlformats.org/markup-compatibility/2006">
              <mc:Choice xmlns:v="urn:schemas-microsoft-com:vml" Requires="v">
                <p:oleObj spid="_x0000_s1029" name="Document" r:id="rId4" imgW="5730132" imgH="5653442" progId="Word.Document.12">
                  <p:embed/>
                </p:oleObj>
              </mc:Choice>
              <mc:Fallback>
                <p:oleObj name="Document" r:id="rId4" imgW="5730132" imgH="5653442" progId="Word.Document.12">
                  <p:embed/>
                  <p:pic>
                    <p:nvPicPr>
                      <p:cNvPr id="0" name=""/>
                      <p:cNvPicPr/>
                      <p:nvPr/>
                    </p:nvPicPr>
                    <p:blipFill>
                      <a:blip r:embed="rId5"/>
                      <a:stretch>
                        <a:fillRect/>
                      </a:stretch>
                    </p:blipFill>
                    <p:spPr>
                      <a:xfrm>
                        <a:off x="6385034" y="1655604"/>
                        <a:ext cx="4968767" cy="4901324"/>
                      </a:xfrm>
                      <a:prstGeom prst="rect">
                        <a:avLst/>
                      </a:prstGeom>
                    </p:spPr>
                  </p:pic>
                </p:oleObj>
              </mc:Fallback>
            </mc:AlternateContent>
          </a:graphicData>
        </a:graphic>
      </p:graphicFrame>
    </p:spTree>
    <p:extLst>
      <p:ext uri="{BB962C8B-B14F-4D97-AF65-F5344CB8AC3E}">
        <p14:creationId xmlns:p14="http://schemas.microsoft.com/office/powerpoint/2010/main" val="277855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IE" dirty="0"/>
              <a:t>End of Module Assessment:</a:t>
            </a:r>
            <a:br>
              <a:rPr lang="en-IE" dirty="0"/>
            </a:br>
            <a:r>
              <a:rPr lang="en-IE" dirty="0"/>
              <a:t> 2 Types of credits.</a:t>
            </a:r>
          </a:p>
        </p:txBody>
      </p:sp>
      <p:sp>
        <p:nvSpPr>
          <p:cNvPr id="5" name="Content Placeholder 4"/>
          <p:cNvSpPr>
            <a:spLocks noGrp="1"/>
          </p:cNvSpPr>
          <p:nvPr>
            <p:ph sz="half" idx="1"/>
          </p:nvPr>
        </p:nvSpPr>
        <p:spPr/>
        <p:txBody>
          <a:bodyPr>
            <a:normAutofit fontScale="92500" lnSpcReduction="10000"/>
          </a:bodyPr>
          <a:lstStyle/>
          <a:p>
            <a:pPr marL="0" indent="0">
              <a:buNone/>
            </a:pPr>
            <a:r>
              <a:rPr lang="en-IE" dirty="0"/>
              <a:t>Form Teacher Credits:</a:t>
            </a:r>
          </a:p>
          <a:p>
            <a:pPr marL="0" indent="0">
              <a:buNone/>
            </a:pPr>
            <a:r>
              <a:rPr lang="en-IE" dirty="0"/>
              <a:t>Community Action		30</a:t>
            </a:r>
          </a:p>
          <a:p>
            <a:pPr marL="0" indent="0">
              <a:buNone/>
            </a:pPr>
            <a:r>
              <a:rPr lang="en-IE" dirty="0"/>
              <a:t>Work Experience		30</a:t>
            </a:r>
          </a:p>
          <a:p>
            <a:pPr marL="0" indent="0">
              <a:buNone/>
            </a:pPr>
            <a:r>
              <a:rPr lang="en-IE" dirty="0"/>
              <a:t>E-</a:t>
            </a:r>
            <a:r>
              <a:rPr lang="en-IE" dirty="0" err="1"/>
              <a:t>Portflio</a:t>
            </a:r>
            <a:r>
              <a:rPr lang="en-IE" dirty="0"/>
              <a:t>			40</a:t>
            </a:r>
            <a:br>
              <a:rPr lang="en-IE" dirty="0"/>
            </a:br>
            <a:r>
              <a:rPr lang="en-IE" dirty="0"/>
              <a:t>Attendance / </a:t>
            </a:r>
            <a:r>
              <a:rPr lang="en-IE" dirty="0" err="1"/>
              <a:t>Lates</a:t>
            </a:r>
            <a:r>
              <a:rPr lang="en-IE" dirty="0"/>
              <a:t> 	30</a:t>
            </a:r>
          </a:p>
          <a:p>
            <a:pPr marL="0" indent="0">
              <a:buNone/>
            </a:pPr>
            <a:r>
              <a:rPr lang="en-IE" dirty="0"/>
              <a:t>Activity Weeks		30</a:t>
            </a:r>
          </a:p>
          <a:p>
            <a:pPr marL="0" indent="0">
              <a:buNone/>
            </a:pPr>
            <a:br>
              <a:rPr lang="en-IE" dirty="0"/>
            </a:br>
            <a:r>
              <a:rPr lang="en-IE" dirty="0"/>
              <a:t>Extra Credits - 		50</a:t>
            </a:r>
          </a:p>
          <a:p>
            <a:pPr marL="0" indent="0">
              <a:buNone/>
            </a:pPr>
            <a:r>
              <a:rPr lang="en-IE" dirty="0"/>
              <a:t>ECA</a:t>
            </a:r>
            <a:br>
              <a:rPr lang="en-IE" dirty="0"/>
            </a:br>
            <a:r>
              <a:rPr lang="en-IE" dirty="0"/>
              <a:t>Cooperation</a:t>
            </a:r>
            <a:br>
              <a:rPr lang="en-IE" dirty="0"/>
            </a:br>
            <a:r>
              <a:rPr lang="en-IE" dirty="0"/>
              <a:t>Extras</a:t>
            </a:r>
          </a:p>
          <a:p>
            <a:pPr marL="0" indent="0">
              <a:buNone/>
            </a:pPr>
            <a:endParaRPr lang="en-IE" dirty="0"/>
          </a:p>
        </p:txBody>
      </p:sp>
      <p:sp>
        <p:nvSpPr>
          <p:cNvPr id="6" name="Content Placeholder 5"/>
          <p:cNvSpPr>
            <a:spLocks noGrp="1"/>
          </p:cNvSpPr>
          <p:nvPr>
            <p:ph sz="half" idx="2"/>
          </p:nvPr>
        </p:nvSpPr>
        <p:spPr/>
        <p:txBody>
          <a:bodyPr>
            <a:normAutofit fontScale="92500" lnSpcReduction="10000"/>
          </a:bodyPr>
          <a:lstStyle/>
          <a:p>
            <a:pPr marL="0" indent="0">
              <a:buNone/>
            </a:pPr>
            <a:r>
              <a:rPr lang="en-IE" dirty="0"/>
              <a:t>Other Credits:</a:t>
            </a:r>
          </a:p>
          <a:p>
            <a:pPr marL="0" indent="0">
              <a:buNone/>
            </a:pPr>
            <a:r>
              <a:rPr lang="en-IE" dirty="0"/>
              <a:t>Core Subjects</a:t>
            </a:r>
          </a:p>
          <a:p>
            <a:pPr marL="0" indent="0">
              <a:buNone/>
            </a:pPr>
            <a:r>
              <a:rPr lang="en-IE" dirty="0"/>
              <a:t>Work Area </a:t>
            </a:r>
          </a:p>
          <a:p>
            <a:pPr marL="0" indent="0">
              <a:buNone/>
            </a:pPr>
            <a:r>
              <a:rPr lang="en-IE" dirty="0"/>
              <a:t>Arts</a:t>
            </a:r>
          </a:p>
          <a:p>
            <a:pPr marL="0" indent="0">
              <a:buNone/>
            </a:pPr>
            <a:r>
              <a:rPr lang="en-IE" dirty="0"/>
              <a:t>Option</a:t>
            </a:r>
          </a:p>
          <a:p>
            <a:pPr marL="0" indent="0">
              <a:buNone/>
            </a:pPr>
            <a:r>
              <a:rPr lang="en-IE" dirty="0"/>
              <a:t>Leisure and Recreation</a:t>
            </a:r>
          </a:p>
          <a:p>
            <a:pPr marL="0" indent="0">
              <a:buNone/>
            </a:pPr>
            <a:r>
              <a:rPr lang="en-IE" dirty="0"/>
              <a:t>Science</a:t>
            </a:r>
          </a:p>
          <a:p>
            <a:pPr marL="0" indent="0">
              <a:buNone/>
            </a:pPr>
            <a:r>
              <a:rPr lang="en-IE" dirty="0"/>
              <a:t>Social Studies</a:t>
            </a:r>
          </a:p>
          <a:p>
            <a:pPr marL="0" indent="0">
              <a:buNone/>
            </a:pPr>
            <a:r>
              <a:rPr lang="en-IE" dirty="0" err="1"/>
              <a:t>Lifeskills</a:t>
            </a:r>
            <a:endParaRPr lang="en-IE"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230188"/>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85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Form Teacher Credits</a:t>
            </a:r>
          </a:p>
        </p:txBody>
      </p:sp>
      <p:sp>
        <p:nvSpPr>
          <p:cNvPr id="3" name="Content Placeholder 2"/>
          <p:cNvSpPr>
            <a:spLocks noGrp="1"/>
          </p:cNvSpPr>
          <p:nvPr>
            <p:ph sz="half" idx="1"/>
          </p:nvPr>
        </p:nvSpPr>
        <p:spPr/>
        <p:txBody>
          <a:bodyPr>
            <a:normAutofit fontScale="92500" lnSpcReduction="20000"/>
          </a:bodyPr>
          <a:lstStyle/>
          <a:p>
            <a:r>
              <a:rPr lang="en-IE" sz="2200" dirty="0"/>
              <a:t>Folder due in October 25</a:t>
            </a:r>
            <a:r>
              <a:rPr lang="en-IE" sz="2200" baseline="30000" dirty="0"/>
              <a:t>th</a:t>
            </a:r>
            <a:r>
              <a:rPr lang="en-IE" sz="2200" dirty="0"/>
              <a:t> (TODAY)</a:t>
            </a:r>
            <a:br>
              <a:rPr lang="en-IE" sz="2200" dirty="0"/>
            </a:br>
            <a:r>
              <a:rPr lang="en-IE" sz="2200" dirty="0"/>
              <a:t>To be uploaded to their E-Portfolio by this date.</a:t>
            </a:r>
          </a:p>
          <a:p>
            <a:pPr marL="0" indent="0">
              <a:buNone/>
            </a:pPr>
            <a:endParaRPr lang="en-IE" sz="2200" dirty="0"/>
          </a:p>
          <a:p>
            <a:r>
              <a:rPr lang="en-IE" sz="2200" dirty="0"/>
              <a:t>Work Experience and Activity Week write ups are due the Monday 20</a:t>
            </a:r>
            <a:r>
              <a:rPr lang="en-IE" sz="2200" baseline="30000" dirty="0"/>
              <a:t>th</a:t>
            </a:r>
            <a:r>
              <a:rPr lang="en-IE" sz="2200" dirty="0"/>
              <a:t> November after activity weeks finish and will be awarded credits after this. </a:t>
            </a:r>
          </a:p>
          <a:p>
            <a:endParaRPr lang="en-IE" sz="2200" dirty="0"/>
          </a:p>
          <a:p>
            <a:r>
              <a:rPr lang="en-IE" sz="2200" dirty="0"/>
              <a:t>Many of these credits are based on participation and attendance throughout the weeks. </a:t>
            </a:r>
          </a:p>
          <a:p>
            <a:endParaRPr lang="en-IE" sz="2200" dirty="0"/>
          </a:p>
          <a:p>
            <a:r>
              <a:rPr lang="en-IE" sz="2200" dirty="0"/>
              <a:t>STUDENTS ARE EXPECTED TO BE PRESENT AND ON TIME.</a:t>
            </a:r>
          </a:p>
          <a:p>
            <a:endParaRPr lang="en-IE" dirty="0"/>
          </a:p>
          <a:p>
            <a:endParaRPr lang="en-IE" dirty="0"/>
          </a:p>
          <a:p>
            <a:endParaRPr lang="en-IE" dirty="0"/>
          </a:p>
        </p:txBody>
      </p:sp>
      <p:pic>
        <p:nvPicPr>
          <p:cNvPr id="7" name="Content Placeholder 6">
            <a:extLst>
              <a:ext uri="{FF2B5EF4-FFF2-40B4-BE49-F238E27FC236}">
                <a16:creationId xmlns:a16="http://schemas.microsoft.com/office/drawing/2014/main" id="{A92FBADC-CDA6-4DEB-814C-13A2EEB94F38}"/>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19800" y="1690688"/>
            <a:ext cx="5824008" cy="4368006"/>
          </a:xfr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8831" y="230188"/>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77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sz="3600" dirty="0"/>
              <a:t>What happens if you fail / pass narrowly?</a:t>
            </a:r>
          </a:p>
        </p:txBody>
      </p:sp>
      <p:sp>
        <p:nvSpPr>
          <p:cNvPr id="3" name="Content Placeholder 2"/>
          <p:cNvSpPr>
            <a:spLocks noGrp="1"/>
          </p:cNvSpPr>
          <p:nvPr>
            <p:ph sz="half" idx="1"/>
          </p:nvPr>
        </p:nvSpPr>
        <p:spPr/>
        <p:txBody>
          <a:bodyPr>
            <a:normAutofit fontScale="85000" lnSpcReduction="20000"/>
          </a:bodyPr>
          <a:lstStyle/>
          <a:p>
            <a:r>
              <a:rPr lang="en-IE" dirty="0"/>
              <a:t>Support structures:</a:t>
            </a:r>
          </a:p>
          <a:p>
            <a:pPr marL="0" indent="0">
              <a:buNone/>
            </a:pPr>
            <a:endParaRPr lang="en-IE" dirty="0"/>
          </a:p>
          <a:p>
            <a:r>
              <a:rPr lang="en-IE" dirty="0"/>
              <a:t>The Learning support department have in place structures to help students who fail / pass narrowly.</a:t>
            </a:r>
          </a:p>
          <a:p>
            <a:endParaRPr lang="en-IE" dirty="0"/>
          </a:p>
          <a:p>
            <a:r>
              <a:rPr lang="en-IE" dirty="0"/>
              <a:t>Students will be placed in a support group to help with organisation and folder work.</a:t>
            </a:r>
          </a:p>
          <a:p>
            <a:endParaRPr lang="en-IE" dirty="0"/>
          </a:p>
          <a:p>
            <a:r>
              <a:rPr lang="en-IE" dirty="0"/>
              <a:t>Maximum of 6 students and they will be chosen by the TY team as to who may benefit most from this support</a:t>
            </a:r>
          </a:p>
        </p:txBody>
      </p:sp>
      <p:sp>
        <p:nvSpPr>
          <p:cNvPr id="4" name="Content Placeholder 3"/>
          <p:cNvSpPr>
            <a:spLocks noGrp="1"/>
          </p:cNvSpPr>
          <p:nvPr>
            <p:ph sz="half" idx="2"/>
          </p:nvPr>
        </p:nvSpPr>
        <p:spPr/>
        <p:txBody>
          <a:bodyPr>
            <a:normAutofit fontScale="85000" lnSpcReduction="20000"/>
          </a:bodyPr>
          <a:lstStyle/>
          <a:p>
            <a:r>
              <a:rPr lang="en-IE" dirty="0"/>
              <a:t>Missing work: </a:t>
            </a:r>
          </a:p>
          <a:p>
            <a:endParaRPr lang="en-IE" dirty="0"/>
          </a:p>
          <a:p>
            <a:r>
              <a:rPr lang="en-IE" dirty="0"/>
              <a:t>Students who are missing large amounts of work will be expected to complete it and hand it in</a:t>
            </a:r>
          </a:p>
          <a:p>
            <a:endParaRPr lang="en-IE" dirty="0"/>
          </a:p>
          <a:p>
            <a:r>
              <a:rPr lang="en-IE" dirty="0"/>
              <a:t>Access to class during Module 2/3 may be restricted until students have completed the missing work. This will be at the discretion of the Year Leader, DP and Principal.</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1465" y="167076"/>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70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General Information</a:t>
            </a:r>
          </a:p>
        </p:txBody>
      </p:sp>
      <p:sp>
        <p:nvSpPr>
          <p:cNvPr id="5" name="Content Placeholder 4"/>
          <p:cNvSpPr>
            <a:spLocks noGrp="1"/>
          </p:cNvSpPr>
          <p:nvPr>
            <p:ph idx="1"/>
          </p:nvPr>
        </p:nvSpPr>
        <p:spPr/>
        <p:txBody>
          <a:bodyPr>
            <a:normAutofit lnSpcReduction="10000"/>
          </a:bodyPr>
          <a:lstStyle/>
          <a:p>
            <a:r>
              <a:rPr lang="en-IE" dirty="0"/>
              <a:t>Punctuality and attendance.</a:t>
            </a:r>
          </a:p>
          <a:p>
            <a:pPr>
              <a:buFont typeface="Courier New" panose="02070309020205020404" pitchFamily="49" charset="0"/>
              <a:buChar char="o"/>
            </a:pPr>
            <a:r>
              <a:rPr lang="en-IE" dirty="0"/>
              <a:t> Students are expected to attend on time for all scheduled activities. </a:t>
            </a:r>
          </a:p>
          <a:p>
            <a:endParaRPr lang="en-IE" dirty="0"/>
          </a:p>
          <a:p>
            <a:r>
              <a:rPr lang="en-IE" dirty="0"/>
              <a:t>Rules are same as if they are in school.</a:t>
            </a:r>
          </a:p>
          <a:p>
            <a:endParaRPr lang="en-IE" dirty="0"/>
          </a:p>
          <a:p>
            <a:r>
              <a:rPr lang="en-IE" dirty="0"/>
              <a:t>Dress Code </a:t>
            </a:r>
          </a:p>
          <a:p>
            <a:endParaRPr lang="en-IE" dirty="0"/>
          </a:p>
          <a:p>
            <a:r>
              <a:rPr lang="en-IE" dirty="0"/>
              <a:t>If a student is going to be absent / late for any reason please let the front office know immediately.</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235743"/>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00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 calcmode="lin" valueType="num">
                                      <p:cBhvr additive="base">
                                        <p:cTn id="3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Work Experience</a:t>
            </a:r>
          </a:p>
        </p:txBody>
      </p:sp>
      <p:sp>
        <p:nvSpPr>
          <p:cNvPr id="3" name="Content Placeholder 2"/>
          <p:cNvSpPr>
            <a:spLocks noGrp="1"/>
          </p:cNvSpPr>
          <p:nvPr>
            <p:ph idx="1"/>
          </p:nvPr>
        </p:nvSpPr>
        <p:spPr/>
        <p:txBody>
          <a:bodyPr>
            <a:normAutofit fontScale="85000" lnSpcReduction="20000"/>
          </a:bodyPr>
          <a:lstStyle/>
          <a:p>
            <a:r>
              <a:rPr lang="en-IE" dirty="0"/>
              <a:t>Work Experience Forms were due in last Friday October 20</a:t>
            </a:r>
            <a:r>
              <a:rPr lang="en-IE" baseline="30000" dirty="0"/>
              <a:t>th</a:t>
            </a:r>
            <a:r>
              <a:rPr lang="en-IE" dirty="0"/>
              <a:t>, these should be handed to Form Teachers.</a:t>
            </a:r>
          </a:p>
          <a:p>
            <a:endParaRPr lang="en-IE" dirty="0"/>
          </a:p>
          <a:p>
            <a:r>
              <a:rPr lang="en-IE" dirty="0"/>
              <a:t>Documentation relating to insurance can be found on the Web Site, , under Student and then Transition Year. </a:t>
            </a:r>
          </a:p>
          <a:p>
            <a:r>
              <a:rPr lang="en-IE" dirty="0"/>
              <a:t>http://www.newparkschool.ie/transition Year</a:t>
            </a:r>
          </a:p>
          <a:p>
            <a:endParaRPr lang="en-IE" dirty="0"/>
          </a:p>
          <a:p>
            <a:r>
              <a:rPr lang="en-IE" dirty="0"/>
              <a:t>Please dress appropriately for all work experience.</a:t>
            </a:r>
          </a:p>
          <a:p>
            <a:endParaRPr lang="en-IE" dirty="0"/>
          </a:p>
          <a:p>
            <a:r>
              <a:rPr lang="en-IE" dirty="0"/>
              <a:t>Students must bring their Work Experience Assessment forms and upload their write ups back to their Form Teacher on the first Wednesday after Activity Weeks. (Monday November 20</a:t>
            </a:r>
            <a:r>
              <a:rPr lang="en-IE" baseline="30000" dirty="0"/>
              <a:t>th</a:t>
            </a:r>
            <a:r>
              <a:rPr lang="en-IE" dirty="0"/>
              <a: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1465" y="230188"/>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23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Arts Week</a:t>
            </a:r>
          </a:p>
        </p:txBody>
      </p:sp>
      <p:sp>
        <p:nvSpPr>
          <p:cNvPr id="3" name="Content Placeholder 2"/>
          <p:cNvSpPr>
            <a:spLocks noGrp="1"/>
          </p:cNvSpPr>
          <p:nvPr>
            <p:ph idx="1"/>
          </p:nvPr>
        </p:nvSpPr>
        <p:spPr/>
        <p:txBody>
          <a:bodyPr>
            <a:normAutofit lnSpcReduction="10000"/>
          </a:bodyPr>
          <a:lstStyle/>
          <a:p>
            <a:r>
              <a:rPr lang="en-IE" dirty="0"/>
              <a:t>Arts Week activities happen in school. The students have been given a the information in their OneNote all the times and venue. This info is available on the App.</a:t>
            </a:r>
          </a:p>
          <a:p>
            <a:endParaRPr lang="en-IE" dirty="0"/>
          </a:p>
          <a:p>
            <a:r>
              <a:rPr lang="en-IE" dirty="0"/>
              <a:t>This year again we are theming our Arts week to give it cohesion and everything produced will be on display on TY Graduation at the end of the year.</a:t>
            </a:r>
          </a:p>
          <a:p>
            <a:endParaRPr lang="en-IE" dirty="0"/>
          </a:p>
          <a:p>
            <a:r>
              <a:rPr lang="en-IE" dirty="0"/>
              <a:t>Please be punctual and attend EVERY day otherwise you and your group will miss out.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1812" y="195426"/>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923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 </a:t>
            </a:r>
            <a:br>
              <a:rPr lang="en-IE" dirty="0"/>
            </a:br>
            <a:r>
              <a:rPr lang="en-IE" dirty="0"/>
              <a:t>In Dublin Week</a:t>
            </a:r>
          </a:p>
        </p:txBody>
      </p:sp>
      <p:sp>
        <p:nvSpPr>
          <p:cNvPr id="3" name="Content Placeholder 2"/>
          <p:cNvSpPr>
            <a:spLocks noGrp="1"/>
          </p:cNvSpPr>
          <p:nvPr>
            <p:ph idx="1"/>
          </p:nvPr>
        </p:nvSpPr>
        <p:spPr/>
        <p:txBody>
          <a:bodyPr>
            <a:normAutofit fontScale="77500" lnSpcReduction="20000"/>
          </a:bodyPr>
          <a:lstStyle/>
          <a:p>
            <a:r>
              <a:rPr lang="en-IE" dirty="0"/>
              <a:t>In Dublin Week has a variety of exciting activities this year.</a:t>
            </a:r>
          </a:p>
          <a:p>
            <a:endParaRPr lang="en-IE" dirty="0"/>
          </a:p>
          <a:p>
            <a:r>
              <a:rPr lang="en-IE" dirty="0"/>
              <a:t>Students MUST note different times, meeting places and locations. This will be given out next week and the information will be on the App and they have it in OneNote.</a:t>
            </a:r>
          </a:p>
          <a:p>
            <a:endParaRPr lang="en-IE" dirty="0"/>
          </a:p>
          <a:p>
            <a:r>
              <a:rPr lang="en-IE" dirty="0"/>
              <a:t>Please dress appropriately where it is necessary, e.g. the Courts, Leinster House, this is important as we do not a have a uniform.</a:t>
            </a:r>
          </a:p>
          <a:p>
            <a:endParaRPr lang="en-IE" dirty="0"/>
          </a:p>
          <a:p>
            <a:r>
              <a:rPr lang="en-IE" b="1" dirty="0"/>
              <a:t>It is imperative that all TY students have a Leap Card as they will be travelling around the city on LUAS, DART and Bus. It saves time and money. </a:t>
            </a:r>
          </a:p>
          <a:p>
            <a:endParaRPr lang="en-IE" dirty="0"/>
          </a:p>
          <a:p>
            <a:r>
              <a:rPr lang="en-IE" dirty="0"/>
              <a:t>If a student is late please let the school know IMMEDIATELY so that groups are not waiting for someone who is not coming / can make arrangements to wait for someone.</a:t>
            </a:r>
          </a:p>
          <a:p>
            <a:pPr marL="0" indent="0">
              <a:buNone/>
            </a:pPr>
            <a:endParaRPr lang="en-IE"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7948" y="365125"/>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7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 </a:t>
            </a:r>
            <a:br>
              <a:rPr lang="en-IE" dirty="0"/>
            </a:br>
            <a:r>
              <a:rPr lang="en-IE" dirty="0"/>
              <a:t>Outdoor Pursuits – </a:t>
            </a:r>
            <a:r>
              <a:rPr lang="en-IE" dirty="0" err="1"/>
              <a:t>Gartan</a:t>
            </a:r>
            <a:r>
              <a:rPr lang="en-IE" dirty="0"/>
              <a:t> OEC</a:t>
            </a:r>
          </a:p>
        </p:txBody>
      </p:sp>
      <p:sp>
        <p:nvSpPr>
          <p:cNvPr id="3" name="Content Placeholder 2"/>
          <p:cNvSpPr>
            <a:spLocks noGrp="1"/>
          </p:cNvSpPr>
          <p:nvPr>
            <p:ph idx="1"/>
          </p:nvPr>
        </p:nvSpPr>
        <p:spPr/>
        <p:txBody>
          <a:bodyPr>
            <a:normAutofit fontScale="77500" lnSpcReduction="20000"/>
          </a:bodyPr>
          <a:lstStyle/>
          <a:p>
            <a:r>
              <a:rPr lang="en-IE" dirty="0"/>
              <a:t>Bus departs from school at 7:30am on Monday morning. </a:t>
            </a:r>
          </a:p>
          <a:p>
            <a:r>
              <a:rPr lang="en-IE" dirty="0"/>
              <a:t>Returns to Parnell Square at 3:30pm approx. on Friday.</a:t>
            </a:r>
          </a:p>
          <a:p>
            <a:endParaRPr lang="en-IE" dirty="0"/>
          </a:p>
          <a:p>
            <a:r>
              <a:rPr lang="en-IE" dirty="0"/>
              <a:t>Form Teachers will have filled in dietary, medical and other requirements and sent through booking forms.</a:t>
            </a:r>
          </a:p>
          <a:p>
            <a:endParaRPr lang="en-IE" dirty="0"/>
          </a:p>
          <a:p>
            <a:r>
              <a:rPr lang="en-IE" dirty="0"/>
              <a:t>Students will be given a list of what to bring in the coming week.</a:t>
            </a:r>
          </a:p>
          <a:p>
            <a:endParaRPr lang="en-IE" dirty="0"/>
          </a:p>
          <a:p>
            <a:r>
              <a:rPr lang="en-IE" dirty="0"/>
              <a:t>There is NO need for students to have large amounts of cash with them, spending access will be very restricted.</a:t>
            </a:r>
          </a:p>
          <a:p>
            <a:endParaRPr lang="en-IE" dirty="0"/>
          </a:p>
          <a:p>
            <a:r>
              <a:rPr lang="en-IE" dirty="0"/>
              <a:t>If someone is not going to travel due to illness </a:t>
            </a:r>
            <a:r>
              <a:rPr lang="en-IE" dirty="0" err="1"/>
              <a:t>etc</a:t>
            </a:r>
            <a:r>
              <a:rPr lang="en-IE" dirty="0"/>
              <a:t> please send an email to myself and the students Form Teacher ASAP.</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8831" y="365125"/>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72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E" dirty="0"/>
              <a:t>Activity Week Information:</a:t>
            </a:r>
            <a:br>
              <a:rPr lang="en-IE" dirty="0"/>
            </a:br>
            <a:r>
              <a:rPr lang="en-IE" dirty="0"/>
              <a:t>Outdoor Pursuits – </a:t>
            </a:r>
            <a:r>
              <a:rPr lang="en-IE" dirty="0" err="1"/>
              <a:t>Gartan</a:t>
            </a:r>
            <a:r>
              <a:rPr lang="en-IE" dirty="0"/>
              <a:t> OEC.</a:t>
            </a:r>
          </a:p>
        </p:txBody>
      </p:sp>
      <p:sp>
        <p:nvSpPr>
          <p:cNvPr id="3" name="Content Placeholder 2"/>
          <p:cNvSpPr>
            <a:spLocks noGrp="1"/>
          </p:cNvSpPr>
          <p:nvPr>
            <p:ph idx="1"/>
          </p:nvPr>
        </p:nvSpPr>
        <p:spPr/>
        <p:txBody>
          <a:bodyPr>
            <a:normAutofit fontScale="92500" lnSpcReduction="20000"/>
          </a:bodyPr>
          <a:lstStyle/>
          <a:p>
            <a:r>
              <a:rPr lang="en-IE" dirty="0"/>
              <a:t>Rules are set in place as per </a:t>
            </a:r>
            <a:r>
              <a:rPr lang="en-IE" dirty="0" err="1"/>
              <a:t>Newpark’s</a:t>
            </a:r>
            <a:r>
              <a:rPr lang="en-IE" dirty="0"/>
              <a:t> Trips Policy which can be found at </a:t>
            </a:r>
            <a:r>
              <a:rPr lang="en-IE" dirty="0">
                <a:hlinkClick r:id="rId2"/>
              </a:rPr>
              <a:t>http://www.newparkschool.ie/policiesprocedures</a:t>
            </a:r>
            <a:br>
              <a:rPr lang="en-IE" dirty="0"/>
            </a:br>
            <a:endParaRPr lang="en-IE" dirty="0"/>
          </a:p>
          <a:p>
            <a:r>
              <a:rPr lang="en-IE" dirty="0"/>
              <a:t>PLEASE REMIND AND GO THROUGH WITH THE STUDENTS THE CONSENT FORM SIGNED IN THEIR BOOKLETS AT THE START OF THE YEAR</a:t>
            </a:r>
          </a:p>
          <a:p>
            <a:endParaRPr lang="en-IE" dirty="0"/>
          </a:p>
          <a:p>
            <a:r>
              <a:rPr lang="en-IE" dirty="0"/>
              <a:t>As set out in the rules, no misuse of any substances will be tolerated and consequences will ensue.</a:t>
            </a:r>
          </a:p>
          <a:p>
            <a:endParaRPr lang="en-IE" dirty="0"/>
          </a:p>
          <a:p>
            <a:r>
              <a:rPr lang="en-IE" dirty="0"/>
              <a:t>Discipline is in the hands of the Centre staff and the </a:t>
            </a:r>
            <a:r>
              <a:rPr lang="en-IE" dirty="0" err="1"/>
              <a:t>Newpark</a:t>
            </a:r>
            <a:r>
              <a:rPr lang="en-IE" dirty="0"/>
              <a:t> staff.</a:t>
            </a:r>
            <a:br>
              <a:rPr lang="en-IE" dirty="0"/>
            </a:br>
            <a:r>
              <a:rPr lang="en-IE" dirty="0"/>
              <a:t>While away all students are expected to show respect in all interactions they have with other students, staff and other adults.</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8831" y="235743"/>
            <a:ext cx="7699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10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14362" y="717550"/>
            <a:ext cx="10515600" cy="1325563"/>
          </a:xfrm>
        </p:spPr>
        <p:txBody>
          <a:bodyPr/>
          <a:lstStyle/>
          <a:p>
            <a:endParaRPr lang="en-IE" dirty="0"/>
          </a:p>
        </p:txBody>
      </p:sp>
      <p:sp>
        <p:nvSpPr>
          <p:cNvPr id="8" name="Content Placeholder 7"/>
          <p:cNvSpPr>
            <a:spLocks noGrp="1"/>
          </p:cNvSpPr>
          <p:nvPr>
            <p:ph idx="1"/>
          </p:nvPr>
        </p:nvSpPr>
        <p:spPr/>
        <p:txBody>
          <a:bodyPr>
            <a:normAutofit/>
          </a:bodyPr>
          <a:lstStyle/>
          <a:p>
            <a:pPr marL="0" indent="0" algn="ctr">
              <a:buNone/>
            </a:pPr>
            <a:endParaRPr lang="en-IE" sz="6000" dirty="0"/>
          </a:p>
          <a:p>
            <a:pPr marL="0" indent="0" algn="ctr">
              <a:buNone/>
            </a:pPr>
            <a:r>
              <a:rPr lang="en-IE" sz="6000" dirty="0"/>
              <a:t>Thank you for </a:t>
            </a:r>
          </a:p>
          <a:p>
            <a:pPr marL="0" indent="0" algn="ctr">
              <a:buNone/>
            </a:pPr>
            <a:r>
              <a:rPr lang="en-IE" sz="6000" dirty="0"/>
              <a:t>coming in tonight!!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3975" y="171952"/>
            <a:ext cx="1962149" cy="2018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6239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1078</Words>
  <Application>Microsoft Office PowerPoint</Application>
  <PresentationFormat>Widescreen</PresentationFormat>
  <Paragraphs>147</Paragraphs>
  <Slides>19</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5" baseType="lpstr">
      <vt:lpstr>Arial</vt:lpstr>
      <vt:lpstr>Calibri</vt:lpstr>
      <vt:lpstr>Calibri Light</vt:lpstr>
      <vt:lpstr>Courier New</vt:lpstr>
      <vt:lpstr>Office Theme</vt:lpstr>
      <vt:lpstr>Microsoft Word Document</vt:lpstr>
      <vt:lpstr>Transition Year Information Evening</vt:lpstr>
      <vt:lpstr>Outline – Why?</vt:lpstr>
      <vt:lpstr>Start of the year - 2017</vt:lpstr>
      <vt:lpstr>Start of the year - 2017</vt:lpstr>
      <vt:lpstr>Start of the year - 2017</vt:lpstr>
      <vt:lpstr>General Information</vt:lpstr>
      <vt:lpstr>General Information</vt:lpstr>
      <vt:lpstr>End of Module Assessment </vt:lpstr>
      <vt:lpstr>End of Module Assessment – Due to be online before the P-T meetings</vt:lpstr>
      <vt:lpstr>End of Module Assessment:  2 Types of credits.</vt:lpstr>
      <vt:lpstr>Form Teacher Credits</vt:lpstr>
      <vt:lpstr>What happens if you fail / pass narrowly?</vt:lpstr>
      <vt:lpstr>Activity Week Information: General Information</vt:lpstr>
      <vt:lpstr>Activity Week Information: Work Experience</vt:lpstr>
      <vt:lpstr>Activity Week Information: Arts Week</vt:lpstr>
      <vt:lpstr>Activity Week Information:  In Dublin Week</vt:lpstr>
      <vt:lpstr>Activity Week Information:  Outdoor Pursuits – Gartan OEC</vt:lpstr>
      <vt:lpstr>Activity Week Information: Outdoor Pursuits – Gartan OEC.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Year Information Evening</dc:title>
  <dc:creator>Morgan Lennon</dc:creator>
  <cp:lastModifiedBy>Morgan Lennon</cp:lastModifiedBy>
  <cp:revision>38</cp:revision>
  <dcterms:created xsi:type="dcterms:W3CDTF">2015-10-12T11:21:05Z</dcterms:created>
  <dcterms:modified xsi:type="dcterms:W3CDTF">2017-10-25T16:31:55Z</dcterms:modified>
</cp:coreProperties>
</file>