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2" r:id="rId3"/>
    <p:sldId id="273" r:id="rId4"/>
    <p:sldId id="268" r:id="rId5"/>
    <p:sldId id="269" r:id="rId6"/>
    <p:sldId id="271" r:id="rId7"/>
    <p:sldId id="257" r:id="rId8"/>
    <p:sldId id="260" r:id="rId9"/>
    <p:sldId id="258" r:id="rId10"/>
    <p:sldId id="259" r:id="rId11"/>
    <p:sldId id="261" r:id="rId12"/>
    <p:sldId id="262" r:id="rId13"/>
    <p:sldId id="263" r:id="rId14"/>
    <p:sldId id="264" r:id="rId15"/>
    <p:sldId id="265" r:id="rId16"/>
    <p:sldId id="266" r:id="rId17"/>
    <p:sldId id="267" r:id="rId18"/>
    <p:sldId id="270"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7" d="100"/>
          <a:sy n="87" d="100"/>
        </p:scale>
        <p:origin x="528"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p:cNvSpPr>
            <a:spLocks noGrp="1"/>
          </p:cNvSpPr>
          <p:nvPr>
            <p:ph type="dt" sz="half" idx="10"/>
          </p:nvPr>
        </p:nvSpPr>
        <p:spPr/>
        <p:txBody>
          <a:bodyPr/>
          <a:lstStyle/>
          <a:p>
            <a:fld id="{F45F89C1-12AB-4440-9774-CFD009916248}" type="datetimeFigureOut">
              <a:rPr lang="en-IE" smtClean="0"/>
              <a:t>19/10/2016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17419BF6-C041-4561-8ED1-F2DCE46CEEAC}" type="slidenum">
              <a:rPr lang="en-IE" smtClean="0"/>
              <a:t>‹#›</a:t>
            </a:fld>
            <a:endParaRPr lang="en-IE"/>
          </a:p>
        </p:txBody>
      </p:sp>
    </p:spTree>
    <p:extLst>
      <p:ext uri="{BB962C8B-B14F-4D97-AF65-F5344CB8AC3E}">
        <p14:creationId xmlns:p14="http://schemas.microsoft.com/office/powerpoint/2010/main" val="12047699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F45F89C1-12AB-4440-9774-CFD009916248}" type="datetimeFigureOut">
              <a:rPr lang="en-IE" smtClean="0"/>
              <a:t>19/10/2016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17419BF6-C041-4561-8ED1-F2DCE46CEEAC}" type="slidenum">
              <a:rPr lang="en-IE" smtClean="0"/>
              <a:t>‹#›</a:t>
            </a:fld>
            <a:endParaRPr lang="en-IE"/>
          </a:p>
        </p:txBody>
      </p:sp>
    </p:spTree>
    <p:extLst>
      <p:ext uri="{BB962C8B-B14F-4D97-AF65-F5344CB8AC3E}">
        <p14:creationId xmlns:p14="http://schemas.microsoft.com/office/powerpoint/2010/main" val="9807996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45F89C1-12AB-4440-9774-CFD009916248}" type="datetimeFigureOut">
              <a:rPr lang="en-IE" smtClean="0"/>
              <a:t>19/10/2016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17419BF6-C041-4561-8ED1-F2DCE46CEEAC}" type="slidenum">
              <a:rPr lang="en-IE" smtClean="0"/>
              <a:t>‹#›</a:t>
            </a:fld>
            <a:endParaRPr lang="en-IE"/>
          </a:p>
        </p:txBody>
      </p:sp>
    </p:spTree>
    <p:extLst>
      <p:ext uri="{BB962C8B-B14F-4D97-AF65-F5344CB8AC3E}">
        <p14:creationId xmlns:p14="http://schemas.microsoft.com/office/powerpoint/2010/main" val="24511877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p:cNvSpPr>
            <a:spLocks noGrp="1"/>
          </p:cNvSpPr>
          <p:nvPr>
            <p:ph type="dt" sz="half" idx="10"/>
          </p:nvPr>
        </p:nvSpPr>
        <p:spPr/>
        <p:txBody>
          <a:bodyPr/>
          <a:lstStyle/>
          <a:p>
            <a:fld id="{F45F89C1-12AB-4440-9774-CFD009916248}" type="datetimeFigureOut">
              <a:rPr lang="en-IE" smtClean="0"/>
              <a:t>19/10/2016</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17419BF6-C041-4561-8ED1-F2DCE46CEEAC}" type="slidenum">
              <a:rPr lang="en-IE" smtClean="0"/>
              <a:t>‹#›</a:t>
            </a:fld>
            <a:endParaRPr lang="en-IE"/>
          </a:p>
        </p:txBody>
      </p:sp>
    </p:spTree>
    <p:extLst>
      <p:ext uri="{BB962C8B-B14F-4D97-AF65-F5344CB8AC3E}">
        <p14:creationId xmlns:p14="http://schemas.microsoft.com/office/powerpoint/2010/main" val="4161996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p:cNvSpPr>
            <a:spLocks noGrp="1"/>
          </p:cNvSpPr>
          <p:nvPr>
            <p:ph type="dt" sz="half" idx="10"/>
          </p:nvPr>
        </p:nvSpPr>
        <p:spPr/>
        <p:txBody>
          <a:bodyPr/>
          <a:lstStyle/>
          <a:p>
            <a:fld id="{F45F89C1-12AB-4440-9774-CFD009916248}" type="datetimeFigureOut">
              <a:rPr lang="en-IE" smtClean="0"/>
              <a:t>19/10/2016</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17419BF6-C041-4561-8ED1-F2DCE46CEEAC}" type="slidenum">
              <a:rPr lang="en-IE" smtClean="0"/>
              <a:t>‹#›</a:t>
            </a:fld>
            <a:endParaRPr lang="en-IE"/>
          </a:p>
        </p:txBody>
      </p:sp>
    </p:spTree>
    <p:extLst>
      <p:ext uri="{BB962C8B-B14F-4D97-AF65-F5344CB8AC3E}">
        <p14:creationId xmlns:p14="http://schemas.microsoft.com/office/powerpoint/2010/main" val="2525367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Date Placeholder 2"/>
          <p:cNvSpPr>
            <a:spLocks noGrp="1"/>
          </p:cNvSpPr>
          <p:nvPr>
            <p:ph type="dt" sz="half" idx="10"/>
          </p:nvPr>
        </p:nvSpPr>
        <p:spPr/>
        <p:txBody>
          <a:bodyPr/>
          <a:lstStyle/>
          <a:p>
            <a:fld id="{F45F89C1-12AB-4440-9774-CFD009916248}" type="datetimeFigureOut">
              <a:rPr lang="en-IE" smtClean="0"/>
              <a:t>19/10/2016</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17419BF6-C041-4561-8ED1-F2DCE46CEEAC}" type="slidenum">
              <a:rPr lang="en-IE" smtClean="0"/>
              <a:t>‹#›</a:t>
            </a:fld>
            <a:endParaRPr lang="en-IE"/>
          </a:p>
        </p:txBody>
      </p:sp>
    </p:spTree>
    <p:extLst>
      <p:ext uri="{BB962C8B-B14F-4D97-AF65-F5344CB8AC3E}">
        <p14:creationId xmlns:p14="http://schemas.microsoft.com/office/powerpoint/2010/main" val="31327667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5F89C1-12AB-4440-9774-CFD009916248}" type="datetimeFigureOut">
              <a:rPr lang="en-IE" smtClean="0"/>
              <a:t>19/10/2016</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17419BF6-C041-4561-8ED1-F2DCE46CEEAC}" type="slidenum">
              <a:rPr lang="en-IE" smtClean="0"/>
              <a:t>‹#›</a:t>
            </a:fld>
            <a:endParaRPr lang="en-IE"/>
          </a:p>
        </p:txBody>
      </p:sp>
    </p:spTree>
    <p:extLst>
      <p:ext uri="{BB962C8B-B14F-4D97-AF65-F5344CB8AC3E}">
        <p14:creationId xmlns:p14="http://schemas.microsoft.com/office/powerpoint/2010/main" val="23469753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45F89C1-12AB-4440-9774-CFD009916248}" type="datetimeFigureOut">
              <a:rPr lang="en-IE" smtClean="0"/>
              <a:t>19/10/2016</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17419BF6-C041-4561-8ED1-F2DCE46CEEAC}" type="slidenum">
              <a:rPr lang="en-IE" smtClean="0"/>
              <a:t>‹#›</a:t>
            </a:fld>
            <a:endParaRPr lang="en-IE"/>
          </a:p>
        </p:txBody>
      </p:sp>
    </p:spTree>
    <p:extLst>
      <p:ext uri="{BB962C8B-B14F-4D97-AF65-F5344CB8AC3E}">
        <p14:creationId xmlns:p14="http://schemas.microsoft.com/office/powerpoint/2010/main" val="808307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45F89C1-12AB-4440-9774-CFD009916248}" type="datetimeFigureOut">
              <a:rPr lang="en-IE" smtClean="0"/>
              <a:t>19/10/2016</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17419BF6-C041-4561-8ED1-F2DCE46CEEAC}" type="slidenum">
              <a:rPr lang="en-IE" smtClean="0"/>
              <a:t>‹#›</a:t>
            </a:fld>
            <a:endParaRPr lang="en-IE"/>
          </a:p>
        </p:txBody>
      </p:sp>
    </p:spTree>
    <p:extLst>
      <p:ext uri="{BB962C8B-B14F-4D97-AF65-F5344CB8AC3E}">
        <p14:creationId xmlns:p14="http://schemas.microsoft.com/office/powerpoint/2010/main" val="1607423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F45F89C1-12AB-4440-9774-CFD009916248}" type="datetimeFigureOut">
              <a:rPr lang="en-IE" smtClean="0"/>
              <a:t>19/10/2016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17419BF6-C041-4561-8ED1-F2DCE46CEEAC}" type="slidenum">
              <a:rPr lang="en-IE" smtClean="0"/>
              <a:t>‹#›</a:t>
            </a:fld>
            <a:endParaRPr lang="en-IE"/>
          </a:p>
        </p:txBody>
      </p:sp>
    </p:spTree>
    <p:extLst>
      <p:ext uri="{BB962C8B-B14F-4D97-AF65-F5344CB8AC3E}">
        <p14:creationId xmlns:p14="http://schemas.microsoft.com/office/powerpoint/2010/main" val="40117719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F45F89C1-12AB-4440-9774-CFD009916248}" type="datetimeFigureOut">
              <a:rPr lang="en-IE" smtClean="0"/>
              <a:t>19/10/2016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17419BF6-C041-4561-8ED1-F2DCE46CEEAC}" type="slidenum">
              <a:rPr lang="en-IE" smtClean="0"/>
              <a:t>‹#›</a:t>
            </a:fld>
            <a:endParaRPr lang="en-IE"/>
          </a:p>
        </p:txBody>
      </p:sp>
    </p:spTree>
    <p:extLst>
      <p:ext uri="{BB962C8B-B14F-4D97-AF65-F5344CB8AC3E}">
        <p14:creationId xmlns:p14="http://schemas.microsoft.com/office/powerpoint/2010/main" val="4737040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5F89C1-12AB-4440-9774-CFD009916248}" type="datetimeFigureOut">
              <a:rPr lang="en-IE" smtClean="0"/>
              <a:t>19/10/2016</a:t>
            </a:fld>
            <a:endParaRPr lang="en-I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419BF6-C041-4561-8ED1-F2DCE46CEEAC}" type="slidenum">
              <a:rPr lang="en-IE" smtClean="0"/>
              <a:t>‹#›</a:t>
            </a:fld>
            <a:endParaRPr lang="en-IE"/>
          </a:p>
        </p:txBody>
      </p:sp>
    </p:spTree>
    <p:extLst>
      <p:ext uri="{BB962C8B-B14F-4D97-AF65-F5344CB8AC3E}">
        <p14:creationId xmlns:p14="http://schemas.microsoft.com/office/powerpoint/2010/main" val="38410026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www.newparkschool.ie/wp-content/uploads/2016/09/eVetting-for-TY-Students-September-2016.pdf" TargetMode="Externa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newparkschool.ie/policiesprocedures"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E" dirty="0"/>
              <a:t>Transition Year Information Evening</a:t>
            </a:r>
          </a:p>
        </p:txBody>
      </p:sp>
      <p:sp>
        <p:nvSpPr>
          <p:cNvPr id="3" name="Subtitle 2"/>
          <p:cNvSpPr>
            <a:spLocks noGrp="1"/>
          </p:cNvSpPr>
          <p:nvPr>
            <p:ph type="subTitle" idx="1"/>
          </p:nvPr>
        </p:nvSpPr>
        <p:spPr/>
        <p:txBody>
          <a:bodyPr/>
          <a:lstStyle/>
          <a:p>
            <a:r>
              <a:rPr lang="en-IE" dirty="0"/>
              <a:t>Wednesday October 19</a:t>
            </a:r>
            <a:r>
              <a:rPr lang="en-IE" baseline="30000" dirty="0"/>
              <a:t>th</a:t>
            </a:r>
            <a:r>
              <a:rPr lang="en-IE" dirty="0"/>
              <a:t> 2016</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12068" y="184330"/>
            <a:ext cx="769937"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7247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Start of the year - 2016</a:t>
            </a:r>
          </a:p>
        </p:txBody>
      </p:sp>
      <p:sp>
        <p:nvSpPr>
          <p:cNvPr id="3" name="Content Placeholder 2"/>
          <p:cNvSpPr>
            <a:spLocks noGrp="1"/>
          </p:cNvSpPr>
          <p:nvPr>
            <p:ph idx="1"/>
          </p:nvPr>
        </p:nvSpPr>
        <p:spPr/>
        <p:txBody>
          <a:bodyPr>
            <a:noAutofit/>
          </a:bodyPr>
          <a:lstStyle/>
          <a:p>
            <a:pPr marL="0" indent="0">
              <a:buNone/>
            </a:pPr>
            <a:r>
              <a:rPr lang="en-GB" sz="1600" dirty="0"/>
              <a:t>It has been an incredibly busy time of year for all of the students.</a:t>
            </a:r>
          </a:p>
          <a:p>
            <a:pPr marL="0" indent="0">
              <a:buNone/>
            </a:pPr>
            <a:endParaRPr lang="en-GB" sz="1600" dirty="0"/>
          </a:p>
          <a:p>
            <a:pPr marL="0" indent="0">
              <a:buNone/>
            </a:pPr>
            <a:r>
              <a:rPr lang="en-GB" sz="1600" dirty="0"/>
              <a:t>Everyone has settled into all of their various activities and different </a:t>
            </a:r>
            <a:r>
              <a:rPr lang="en-GB" sz="1600" dirty="0" err="1"/>
              <a:t>sucjects</a:t>
            </a:r>
            <a:r>
              <a:rPr lang="en-GB" sz="1600" dirty="0"/>
              <a:t> well and should be working hard at this stage.</a:t>
            </a:r>
          </a:p>
          <a:p>
            <a:pPr marL="0" indent="0">
              <a:buNone/>
            </a:pPr>
            <a:endParaRPr lang="en-GB" sz="1600" dirty="0"/>
          </a:p>
          <a:p>
            <a:pPr marL="0" indent="0">
              <a:buNone/>
            </a:pPr>
            <a:r>
              <a:rPr lang="en-GB" sz="1600" dirty="0"/>
              <a:t>We have had managed to offer a really wide range of things this year including: </a:t>
            </a:r>
          </a:p>
          <a:p>
            <a:pPr marL="0" indent="0">
              <a:buNone/>
            </a:pPr>
            <a:r>
              <a:rPr lang="en-GB" sz="1600" dirty="0"/>
              <a:t>Russian			Craft			</a:t>
            </a:r>
            <a:r>
              <a:rPr lang="en-GB" sz="1600" dirty="0" err="1"/>
              <a:t>Surfdock</a:t>
            </a:r>
            <a:endParaRPr lang="en-GB" sz="1600" dirty="0"/>
          </a:p>
          <a:p>
            <a:pPr marL="0" indent="0">
              <a:buNone/>
            </a:pPr>
            <a:r>
              <a:rPr lang="en-GB" sz="1600" dirty="0"/>
              <a:t>Chinese			Film			Girls Rugby</a:t>
            </a:r>
          </a:p>
          <a:p>
            <a:pPr marL="0" indent="0">
              <a:buNone/>
            </a:pPr>
            <a:r>
              <a:rPr lang="en-GB" sz="1600" dirty="0"/>
              <a:t>Music			Catering			Theatre and Stage Craft</a:t>
            </a:r>
          </a:p>
          <a:p>
            <a:pPr marL="0" indent="0">
              <a:buNone/>
            </a:pPr>
            <a:r>
              <a:rPr lang="en-GB" sz="1600" dirty="0"/>
              <a:t>Art			Technical Subjects		Mini Company</a:t>
            </a:r>
          </a:p>
          <a:p>
            <a:pPr marL="0" indent="0">
              <a:buNone/>
            </a:pPr>
            <a:r>
              <a:rPr lang="en-GB" sz="1600" dirty="0"/>
              <a:t>Business			Geography / History		Social Studies</a:t>
            </a:r>
          </a:p>
          <a:p>
            <a:pPr marL="0" indent="0">
              <a:buNone/>
            </a:pPr>
            <a:r>
              <a:rPr lang="en-GB" sz="1600" dirty="0"/>
              <a:t>Photography		Rock Climbing		Science</a:t>
            </a:r>
          </a:p>
          <a:p>
            <a:pPr marL="0" indent="0">
              <a:buNone/>
            </a:pPr>
            <a:endParaRPr lang="en-GB" sz="1600" dirty="0"/>
          </a:p>
          <a:p>
            <a:pPr marL="0" indent="0">
              <a:buNone/>
            </a:pPr>
            <a:r>
              <a:rPr lang="en-GB" sz="1600" dirty="0"/>
              <a:t>And managed to squeeze some IT in for the students on a Friday afternoon for the first time to help them with their E-Portfolios.</a:t>
            </a:r>
          </a:p>
        </p:txBody>
      </p:sp>
    </p:spTree>
    <p:extLst>
      <p:ext uri="{BB962C8B-B14F-4D97-AF65-F5344CB8AC3E}">
        <p14:creationId xmlns:p14="http://schemas.microsoft.com/office/powerpoint/2010/main" val="2801572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E" dirty="0"/>
              <a:t>Start of the year - 2016</a:t>
            </a:r>
          </a:p>
        </p:txBody>
      </p:sp>
      <p:sp>
        <p:nvSpPr>
          <p:cNvPr id="3" name="Content Placeholder 2"/>
          <p:cNvSpPr>
            <a:spLocks noGrp="1"/>
          </p:cNvSpPr>
          <p:nvPr>
            <p:ph idx="1"/>
          </p:nvPr>
        </p:nvSpPr>
        <p:spPr/>
        <p:txBody>
          <a:bodyPr>
            <a:normAutofit fontScale="92500" lnSpcReduction="20000"/>
          </a:bodyPr>
          <a:lstStyle/>
          <a:p>
            <a:r>
              <a:rPr lang="en-IE" sz="2200" dirty="0"/>
              <a:t>Many students have been involved in a wide number of exciting trips within school and outside of school:</a:t>
            </a:r>
          </a:p>
          <a:p>
            <a:pPr marL="0" indent="0">
              <a:buNone/>
            </a:pPr>
            <a:r>
              <a:rPr lang="en-IE" sz="2200" dirty="0"/>
              <a:t>Fighting Words Creative Writing</a:t>
            </a:r>
          </a:p>
          <a:p>
            <a:pPr marL="0" indent="0">
              <a:buNone/>
            </a:pPr>
            <a:r>
              <a:rPr lang="en-IE" sz="2200" dirty="0"/>
              <a:t>Art Trips</a:t>
            </a:r>
          </a:p>
          <a:p>
            <a:pPr marL="0" indent="0">
              <a:buNone/>
            </a:pPr>
            <a:r>
              <a:rPr lang="en-IE" sz="2200" dirty="0" err="1"/>
              <a:t>Axa</a:t>
            </a:r>
            <a:r>
              <a:rPr lang="en-IE" sz="2200" dirty="0"/>
              <a:t> </a:t>
            </a:r>
            <a:r>
              <a:rPr lang="en-IE" sz="2200" dirty="0" err="1"/>
              <a:t>Roadsafe</a:t>
            </a:r>
            <a:r>
              <a:rPr lang="en-IE" sz="2200" dirty="0"/>
              <a:t> Roadshow</a:t>
            </a:r>
          </a:p>
          <a:p>
            <a:pPr marL="0" indent="0">
              <a:buNone/>
            </a:pPr>
            <a:r>
              <a:rPr lang="en-IE" sz="2200" dirty="0"/>
              <a:t>Work Experience with the Garda</a:t>
            </a:r>
          </a:p>
          <a:p>
            <a:pPr marL="0" indent="0">
              <a:buNone/>
            </a:pPr>
            <a:r>
              <a:rPr lang="en-IE" sz="2200" dirty="0"/>
              <a:t>New York for Boxing</a:t>
            </a:r>
          </a:p>
          <a:p>
            <a:pPr marL="0" indent="0">
              <a:buNone/>
            </a:pPr>
            <a:r>
              <a:rPr lang="en-IE" sz="2200" dirty="0"/>
              <a:t>Dun Laoghaire for Sailing</a:t>
            </a:r>
          </a:p>
          <a:p>
            <a:pPr marL="0" indent="0">
              <a:buNone/>
            </a:pPr>
            <a:r>
              <a:rPr lang="en-IE" sz="2200" dirty="0"/>
              <a:t>South Africa for Charity work</a:t>
            </a:r>
          </a:p>
          <a:p>
            <a:pPr marL="0" indent="0">
              <a:buNone/>
            </a:pPr>
            <a:r>
              <a:rPr lang="en-IE" sz="2200" dirty="0"/>
              <a:t>Austria to learn German</a:t>
            </a:r>
          </a:p>
          <a:p>
            <a:pPr marL="0" indent="0">
              <a:buNone/>
            </a:pPr>
            <a:endParaRPr lang="en-IE" sz="2200" dirty="0"/>
          </a:p>
          <a:p>
            <a:pPr marL="0" indent="0">
              <a:buNone/>
            </a:pPr>
            <a:r>
              <a:rPr lang="en-IE" sz="2200" dirty="0"/>
              <a:t>Must emphasise where a student applies for TY Leave to ensure they can be marked absent with leave on the rolls, the trip must have an educational aspect.</a:t>
            </a:r>
          </a:p>
          <a:p>
            <a:pPr marL="0" indent="0">
              <a:buNone/>
            </a:pPr>
            <a:endParaRPr lang="en-IE" dirty="0"/>
          </a:p>
        </p:txBody>
      </p:sp>
    </p:spTree>
    <p:extLst>
      <p:ext uri="{BB962C8B-B14F-4D97-AF65-F5344CB8AC3E}">
        <p14:creationId xmlns:p14="http://schemas.microsoft.com/office/powerpoint/2010/main" val="26896393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E" dirty="0"/>
              <a:t>General Information</a:t>
            </a:r>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IE" dirty="0"/>
              <a:t>Can appointments be made outside of regular school time please as it tends to be quite disruptive when students are missing classes. TY timetable allows time especially on Mondays, Tuesdays and Wednesdays for appointments to be made outside of school time.</a:t>
            </a:r>
          </a:p>
          <a:p>
            <a:pPr marL="514350" indent="-514350">
              <a:buFont typeface="+mj-lt"/>
              <a:buAutoNum type="arabicPeriod"/>
            </a:pPr>
            <a:endParaRPr lang="en-IE" dirty="0"/>
          </a:p>
          <a:p>
            <a:pPr marL="514350" indent="-514350">
              <a:buFont typeface="+mj-lt"/>
              <a:buAutoNum type="arabicPeriod"/>
            </a:pPr>
            <a:r>
              <a:rPr lang="en-IE" dirty="0"/>
              <a:t>Parent Teacher Meetings happening in late November / early December after reports for Module 1 go home.</a:t>
            </a:r>
          </a:p>
        </p:txBody>
      </p:sp>
    </p:spTree>
    <p:extLst>
      <p:ext uri="{BB962C8B-B14F-4D97-AF65-F5344CB8AC3E}">
        <p14:creationId xmlns:p14="http://schemas.microsoft.com/office/powerpoint/2010/main" val="308591256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E" dirty="0"/>
              <a:t>General Information</a:t>
            </a:r>
          </a:p>
        </p:txBody>
      </p:sp>
      <p:sp>
        <p:nvSpPr>
          <p:cNvPr id="3" name="Content Placeholder 2"/>
          <p:cNvSpPr>
            <a:spLocks noGrp="1"/>
          </p:cNvSpPr>
          <p:nvPr>
            <p:ph idx="1"/>
          </p:nvPr>
        </p:nvSpPr>
        <p:spPr/>
        <p:txBody>
          <a:bodyPr/>
          <a:lstStyle/>
          <a:p>
            <a:r>
              <a:rPr lang="en-IE" dirty="0"/>
              <a:t>We would request that anyone in either of the form groups travelling to </a:t>
            </a:r>
            <a:r>
              <a:rPr lang="en-IE" dirty="0" err="1"/>
              <a:t>Gartan</a:t>
            </a:r>
            <a:r>
              <a:rPr lang="en-IE" dirty="0"/>
              <a:t> OEC in November please ensure they have paid their TY Fee as the bulk goes to pay this invoice.</a:t>
            </a:r>
          </a:p>
          <a:p>
            <a:endParaRPr lang="en-IE" dirty="0"/>
          </a:p>
          <a:p>
            <a:r>
              <a:rPr lang="en-IE" dirty="0"/>
              <a:t>Ms French (SFR)</a:t>
            </a:r>
          </a:p>
          <a:p>
            <a:r>
              <a:rPr lang="en-IE" dirty="0"/>
              <a:t>Ms Keating (AK)</a:t>
            </a:r>
          </a:p>
        </p:txBody>
      </p:sp>
    </p:spTree>
    <p:extLst>
      <p:ext uri="{BB962C8B-B14F-4D97-AF65-F5344CB8AC3E}">
        <p14:creationId xmlns:p14="http://schemas.microsoft.com/office/powerpoint/2010/main" val="2337397332"/>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E" dirty="0"/>
              <a:t>Garda Vetting</a:t>
            </a:r>
          </a:p>
        </p:txBody>
      </p:sp>
      <p:sp>
        <p:nvSpPr>
          <p:cNvPr id="4" name="Content Placeholder 3"/>
          <p:cNvSpPr>
            <a:spLocks noGrp="1"/>
          </p:cNvSpPr>
          <p:nvPr>
            <p:ph sz="half" idx="1"/>
          </p:nvPr>
        </p:nvSpPr>
        <p:spPr/>
        <p:txBody>
          <a:bodyPr>
            <a:normAutofit fontScale="85000" lnSpcReduction="20000"/>
          </a:bodyPr>
          <a:lstStyle/>
          <a:p>
            <a:r>
              <a:rPr lang="en-IE" dirty="0"/>
              <a:t>New legislation put in place from May this year.</a:t>
            </a:r>
          </a:p>
          <a:p>
            <a:r>
              <a:rPr lang="en-IE" dirty="0"/>
              <a:t>Lack of clarity around requirements for those aged 16-18</a:t>
            </a:r>
          </a:p>
          <a:p>
            <a:endParaRPr lang="en-IE" dirty="0"/>
          </a:p>
          <a:p>
            <a:r>
              <a:rPr lang="en-IE" dirty="0">
                <a:hlinkClick r:id="rId2"/>
              </a:rPr>
              <a:t>http://www.newparkschool.ie/wp-content/uploads/2016/09/eVetting-for-TY-Students-September-2016.pdf</a:t>
            </a:r>
            <a:endParaRPr lang="en-IE" dirty="0"/>
          </a:p>
          <a:p>
            <a:endParaRPr lang="en-IE" dirty="0"/>
          </a:p>
          <a:p>
            <a:r>
              <a:rPr lang="en-IE" dirty="0"/>
              <a:t>Apologies for any confusion to date but it has been a learning process for ourselves, the vetting bureau and everyone involved.</a:t>
            </a:r>
          </a:p>
        </p:txBody>
      </p:sp>
      <p:sp>
        <p:nvSpPr>
          <p:cNvPr id="5" name="Content Placeholder 4"/>
          <p:cNvSpPr>
            <a:spLocks noGrp="1"/>
          </p:cNvSpPr>
          <p:nvPr>
            <p:ph sz="half" idx="2"/>
          </p:nvPr>
        </p:nvSpPr>
        <p:spPr/>
        <p:txBody>
          <a:bodyPr>
            <a:normAutofit fontScale="85000" lnSpcReduction="20000"/>
          </a:bodyPr>
          <a:lstStyle/>
          <a:p>
            <a:r>
              <a:rPr lang="en-IE" dirty="0"/>
              <a:t>Current Procedure:</a:t>
            </a:r>
          </a:p>
          <a:p>
            <a:r>
              <a:rPr lang="en-IE" dirty="0"/>
              <a:t>Vetting forms NB1 and NB3 (Parental Consent) filled in and sent directly to Derek Lowry c/o School office:</a:t>
            </a:r>
          </a:p>
          <a:p>
            <a:r>
              <a:rPr lang="en-IE" dirty="0"/>
              <a:t>Sent on school management body</a:t>
            </a:r>
          </a:p>
          <a:p>
            <a:pPr marL="0" indent="0">
              <a:buNone/>
            </a:pPr>
            <a:r>
              <a:rPr lang="en-IE" dirty="0"/>
              <a:t>who send online form to be completed by the applicant.</a:t>
            </a:r>
          </a:p>
          <a:p>
            <a:pPr marL="0" indent="0">
              <a:buNone/>
            </a:pPr>
            <a:r>
              <a:rPr lang="en-IE" dirty="0"/>
              <a:t>Then sent to Vetting Bureau</a:t>
            </a:r>
          </a:p>
          <a:p>
            <a:pPr marL="0" indent="0">
              <a:buNone/>
            </a:pPr>
            <a:r>
              <a:rPr lang="en-IE" dirty="0"/>
              <a:t>Returned to management body and then to school</a:t>
            </a:r>
          </a:p>
          <a:p>
            <a:pPr marL="0" indent="0">
              <a:buNone/>
            </a:pPr>
            <a:r>
              <a:rPr lang="en-IE" dirty="0"/>
              <a:t>The procedure appears to be taking between 10-21 days currently.</a:t>
            </a:r>
          </a:p>
        </p:txBody>
      </p:sp>
    </p:spTree>
    <p:extLst>
      <p:ext uri="{BB962C8B-B14F-4D97-AF65-F5344CB8AC3E}">
        <p14:creationId xmlns:p14="http://schemas.microsoft.com/office/powerpoint/2010/main" val="9751817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3437" y="132212"/>
            <a:ext cx="10515600" cy="1325563"/>
          </a:xfrm>
        </p:spPr>
        <p:txBody>
          <a:bodyPr/>
          <a:lstStyle/>
          <a:p>
            <a:pPr algn="ctr"/>
            <a:r>
              <a:rPr lang="en-IE" dirty="0"/>
              <a:t>End of Module Assessment </a:t>
            </a:r>
          </a:p>
        </p:txBody>
      </p:sp>
      <p:sp>
        <p:nvSpPr>
          <p:cNvPr id="3" name="Content Placeholder 2"/>
          <p:cNvSpPr>
            <a:spLocks noGrp="1"/>
          </p:cNvSpPr>
          <p:nvPr>
            <p:ph idx="1"/>
          </p:nvPr>
        </p:nvSpPr>
        <p:spPr/>
        <p:txBody>
          <a:bodyPr>
            <a:normAutofit fontScale="92500" lnSpcReduction="20000"/>
          </a:bodyPr>
          <a:lstStyle/>
          <a:p>
            <a:r>
              <a:rPr lang="en-IE" dirty="0"/>
              <a:t>Total of 325 credits (1000 overall)</a:t>
            </a:r>
          </a:p>
          <a:p>
            <a:r>
              <a:rPr lang="en-IE" dirty="0"/>
              <a:t>Awarded for everything participated in, work completed, in class assessments. </a:t>
            </a:r>
          </a:p>
          <a:p>
            <a:endParaRPr lang="en-IE" dirty="0"/>
          </a:p>
          <a:p>
            <a:r>
              <a:rPr lang="en-IE" dirty="0"/>
              <a:t>Reports are balanced to reflect evenly; participation, effort, academic ability and enable ALL students of ALL abilities to achieve high grades in TY.</a:t>
            </a:r>
          </a:p>
          <a:p>
            <a:endParaRPr lang="en-IE" dirty="0"/>
          </a:p>
          <a:p>
            <a:r>
              <a:rPr lang="en-IE" dirty="0"/>
              <a:t>Grades:</a:t>
            </a:r>
          </a:p>
          <a:p>
            <a:pPr>
              <a:buFont typeface="Courier New" panose="02070309020205020404" pitchFamily="49" charset="0"/>
              <a:buChar char="o"/>
            </a:pPr>
            <a:r>
              <a:rPr lang="en-IE" dirty="0"/>
              <a:t>60 – 69% = Pass</a:t>
            </a:r>
          </a:p>
          <a:p>
            <a:pPr>
              <a:buFont typeface="Courier New" panose="02070309020205020404" pitchFamily="49" charset="0"/>
              <a:buChar char="o"/>
            </a:pPr>
            <a:r>
              <a:rPr lang="en-IE" dirty="0"/>
              <a:t>70 – 85% = Merit</a:t>
            </a:r>
          </a:p>
          <a:p>
            <a:pPr>
              <a:buFont typeface="Courier New" panose="02070309020205020404" pitchFamily="49" charset="0"/>
              <a:buChar char="o"/>
            </a:pPr>
            <a:r>
              <a:rPr lang="en-IE" dirty="0"/>
              <a:t>86 – 100% = Distinction</a:t>
            </a:r>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64068" y="132212"/>
            <a:ext cx="769937"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415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E" dirty="0"/>
              <a:t>End of Module Assessment</a:t>
            </a:r>
          </a:p>
        </p:txBody>
      </p:sp>
      <p:sp>
        <p:nvSpPr>
          <p:cNvPr id="3" name="Content Placeholder 2"/>
          <p:cNvSpPr>
            <a:spLocks noGrp="1"/>
          </p:cNvSpPr>
          <p:nvPr>
            <p:ph sz="half" idx="1"/>
          </p:nvPr>
        </p:nvSpPr>
        <p:spPr/>
        <p:txBody>
          <a:bodyPr/>
          <a:lstStyle/>
          <a:p>
            <a:r>
              <a:rPr lang="en-IE" dirty="0"/>
              <a:t>Reports (in most cases) will be awarded out of 325</a:t>
            </a:r>
          </a:p>
          <a:p>
            <a:endParaRPr lang="en-IE" dirty="0"/>
          </a:p>
          <a:p>
            <a:r>
              <a:rPr lang="en-IE" dirty="0"/>
              <a:t>Some adjustments may be made for those not doing a subject etc.</a:t>
            </a:r>
          </a:p>
          <a:p>
            <a:endParaRPr lang="en-IE" dirty="0"/>
          </a:p>
          <a:p>
            <a:r>
              <a:rPr lang="en-IE" dirty="0"/>
              <a:t>3 reports during the year. November, February and May</a:t>
            </a:r>
          </a:p>
        </p:txBody>
      </p:sp>
      <p:pic>
        <p:nvPicPr>
          <p:cNvPr id="5" name="Content Placeholder 4"/>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211019" y="1329143"/>
            <a:ext cx="4649638" cy="5192427"/>
          </a:xfrm>
        </p:spPr>
      </p:pic>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06959" y="235743"/>
            <a:ext cx="769937"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8558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IE" dirty="0"/>
              <a:t>End of Module Assessment:</a:t>
            </a:r>
            <a:br>
              <a:rPr lang="en-IE" dirty="0"/>
            </a:br>
            <a:r>
              <a:rPr lang="en-IE" dirty="0"/>
              <a:t> 2 Types of credits.</a:t>
            </a:r>
          </a:p>
        </p:txBody>
      </p:sp>
      <p:sp>
        <p:nvSpPr>
          <p:cNvPr id="5" name="Content Placeholder 4"/>
          <p:cNvSpPr>
            <a:spLocks noGrp="1"/>
          </p:cNvSpPr>
          <p:nvPr>
            <p:ph sz="half" idx="1"/>
          </p:nvPr>
        </p:nvSpPr>
        <p:spPr/>
        <p:txBody>
          <a:bodyPr>
            <a:normAutofit lnSpcReduction="10000"/>
          </a:bodyPr>
          <a:lstStyle/>
          <a:p>
            <a:pPr marL="0" indent="0">
              <a:buNone/>
            </a:pPr>
            <a:r>
              <a:rPr lang="en-IE" dirty="0"/>
              <a:t>Form Teacher Credits:</a:t>
            </a:r>
          </a:p>
          <a:p>
            <a:pPr marL="0" indent="0">
              <a:buNone/>
            </a:pPr>
            <a:r>
              <a:rPr lang="en-IE" dirty="0"/>
              <a:t>Discussion</a:t>
            </a:r>
          </a:p>
          <a:p>
            <a:pPr marL="0" indent="0">
              <a:buNone/>
            </a:pPr>
            <a:r>
              <a:rPr lang="en-IE" dirty="0"/>
              <a:t>Work Experience</a:t>
            </a:r>
          </a:p>
          <a:p>
            <a:pPr marL="0" indent="0">
              <a:buNone/>
            </a:pPr>
            <a:r>
              <a:rPr lang="en-IE" dirty="0"/>
              <a:t>Folder</a:t>
            </a:r>
          </a:p>
          <a:p>
            <a:pPr marL="0" indent="0">
              <a:buNone/>
            </a:pPr>
            <a:r>
              <a:rPr lang="en-IE" dirty="0"/>
              <a:t>ECA</a:t>
            </a:r>
          </a:p>
          <a:p>
            <a:pPr marL="0" indent="0">
              <a:buNone/>
            </a:pPr>
            <a:r>
              <a:rPr lang="en-IE" dirty="0"/>
              <a:t>Community Action</a:t>
            </a:r>
          </a:p>
          <a:p>
            <a:pPr marL="0" indent="0">
              <a:buNone/>
            </a:pPr>
            <a:r>
              <a:rPr lang="en-IE" dirty="0"/>
              <a:t>Activity Weeks</a:t>
            </a:r>
          </a:p>
          <a:p>
            <a:pPr marL="0" indent="0">
              <a:buNone/>
            </a:pPr>
            <a:r>
              <a:rPr lang="en-IE" dirty="0"/>
              <a:t>Attendance / </a:t>
            </a:r>
            <a:r>
              <a:rPr lang="en-IE" dirty="0" err="1"/>
              <a:t>Lates</a:t>
            </a:r>
            <a:endParaRPr lang="en-IE" dirty="0"/>
          </a:p>
          <a:p>
            <a:pPr marL="0" indent="0">
              <a:buNone/>
            </a:pPr>
            <a:endParaRPr lang="en-IE" dirty="0"/>
          </a:p>
        </p:txBody>
      </p:sp>
      <p:sp>
        <p:nvSpPr>
          <p:cNvPr id="6" name="Content Placeholder 5"/>
          <p:cNvSpPr>
            <a:spLocks noGrp="1"/>
          </p:cNvSpPr>
          <p:nvPr>
            <p:ph sz="half" idx="2"/>
          </p:nvPr>
        </p:nvSpPr>
        <p:spPr/>
        <p:txBody>
          <a:bodyPr>
            <a:normAutofit lnSpcReduction="10000"/>
          </a:bodyPr>
          <a:lstStyle/>
          <a:p>
            <a:pPr marL="0" indent="0">
              <a:buNone/>
            </a:pPr>
            <a:r>
              <a:rPr lang="en-IE" dirty="0"/>
              <a:t>Other Credits:</a:t>
            </a:r>
          </a:p>
          <a:p>
            <a:pPr marL="0" indent="0">
              <a:buNone/>
            </a:pPr>
            <a:r>
              <a:rPr lang="en-IE" dirty="0"/>
              <a:t>Core Subjects</a:t>
            </a:r>
          </a:p>
          <a:p>
            <a:pPr marL="0" indent="0">
              <a:buNone/>
            </a:pPr>
            <a:r>
              <a:rPr lang="en-IE" dirty="0"/>
              <a:t>Work Area </a:t>
            </a:r>
          </a:p>
          <a:p>
            <a:pPr marL="0" indent="0">
              <a:buNone/>
            </a:pPr>
            <a:r>
              <a:rPr lang="en-IE" dirty="0"/>
              <a:t>Arts</a:t>
            </a:r>
          </a:p>
          <a:p>
            <a:pPr marL="0" indent="0">
              <a:buNone/>
            </a:pPr>
            <a:r>
              <a:rPr lang="en-IE" dirty="0"/>
              <a:t>Option</a:t>
            </a:r>
          </a:p>
          <a:p>
            <a:pPr marL="0" indent="0">
              <a:buNone/>
            </a:pPr>
            <a:r>
              <a:rPr lang="en-IE" dirty="0"/>
              <a:t>Leisure and Recreation</a:t>
            </a:r>
          </a:p>
          <a:p>
            <a:pPr marL="0" indent="0">
              <a:buNone/>
            </a:pPr>
            <a:r>
              <a:rPr lang="en-IE" dirty="0"/>
              <a:t>Science</a:t>
            </a:r>
          </a:p>
          <a:p>
            <a:pPr marL="0" indent="0">
              <a:buNone/>
            </a:pPr>
            <a:r>
              <a:rPr lang="en-IE" dirty="0"/>
              <a:t>Social Studies</a:t>
            </a:r>
          </a:p>
          <a:p>
            <a:pPr marL="0" indent="0">
              <a:buNone/>
            </a:pPr>
            <a:r>
              <a:rPr lang="en-IE" dirty="0" err="1"/>
              <a:t>Lifeskills</a:t>
            </a:r>
            <a:endParaRPr lang="en-IE"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68831" y="230188"/>
            <a:ext cx="769937"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0853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 calcmode="lin" valueType="num">
                                      <p:cBhvr additive="base">
                                        <p:cTn id="31"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 calcmode="lin" valueType="num">
                                      <p:cBhvr additive="base">
                                        <p:cTn id="37"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
                                            <p:txEl>
                                              <p:pRg st="6" end="6"/>
                                            </p:txEl>
                                          </p:spTgt>
                                        </p:tgtEl>
                                        <p:attrNameLst>
                                          <p:attrName>style.visibility</p:attrName>
                                        </p:attrNameLst>
                                      </p:cBhvr>
                                      <p:to>
                                        <p:strVal val="visible"/>
                                      </p:to>
                                    </p:set>
                                    <p:anim calcmode="lin" valueType="num">
                                      <p:cBhvr additive="base">
                                        <p:cTn id="43"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5">
                                            <p:txEl>
                                              <p:pRg st="7" end="7"/>
                                            </p:txEl>
                                          </p:spTgt>
                                        </p:tgtEl>
                                        <p:attrNameLst>
                                          <p:attrName>style.visibility</p:attrName>
                                        </p:attrNameLst>
                                      </p:cBhvr>
                                      <p:to>
                                        <p:strVal val="visible"/>
                                      </p:to>
                                    </p:set>
                                    <p:anim calcmode="lin" valueType="num">
                                      <p:cBhvr additive="base">
                                        <p:cTn id="49"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6">
                                            <p:txEl>
                                              <p:pRg st="0" end="0"/>
                                            </p:txEl>
                                          </p:spTgt>
                                        </p:tgtEl>
                                        <p:attrNameLst>
                                          <p:attrName>style.visibility</p:attrName>
                                        </p:attrNameLst>
                                      </p:cBhvr>
                                      <p:to>
                                        <p:strVal val="visible"/>
                                      </p:to>
                                    </p:set>
                                    <p:anim calcmode="lin" valueType="num">
                                      <p:cBhvr additive="base">
                                        <p:cTn id="55"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6">
                                            <p:txEl>
                                              <p:pRg st="1" end="1"/>
                                            </p:txEl>
                                          </p:spTgt>
                                        </p:tgtEl>
                                        <p:attrNameLst>
                                          <p:attrName>style.visibility</p:attrName>
                                        </p:attrNameLst>
                                      </p:cBhvr>
                                      <p:to>
                                        <p:strVal val="visible"/>
                                      </p:to>
                                    </p:set>
                                    <p:anim calcmode="lin" valueType="num">
                                      <p:cBhvr additive="base">
                                        <p:cTn id="61"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6">
                                            <p:txEl>
                                              <p:pRg st="2" end="2"/>
                                            </p:txEl>
                                          </p:spTgt>
                                        </p:tgtEl>
                                        <p:attrNameLst>
                                          <p:attrName>style.visibility</p:attrName>
                                        </p:attrNameLst>
                                      </p:cBhvr>
                                      <p:to>
                                        <p:strVal val="visible"/>
                                      </p:to>
                                    </p:set>
                                    <p:anim calcmode="lin" valueType="num">
                                      <p:cBhvr additive="base">
                                        <p:cTn id="67"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6">
                                            <p:txEl>
                                              <p:pRg st="3" end="3"/>
                                            </p:txEl>
                                          </p:spTgt>
                                        </p:tgtEl>
                                        <p:attrNameLst>
                                          <p:attrName>style.visibility</p:attrName>
                                        </p:attrNameLst>
                                      </p:cBhvr>
                                      <p:to>
                                        <p:strVal val="visible"/>
                                      </p:to>
                                    </p:set>
                                    <p:anim calcmode="lin" valueType="num">
                                      <p:cBhvr additive="base">
                                        <p:cTn id="73"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6">
                                            <p:txEl>
                                              <p:pRg st="4" end="4"/>
                                            </p:txEl>
                                          </p:spTgt>
                                        </p:tgtEl>
                                        <p:attrNameLst>
                                          <p:attrName>style.visibility</p:attrName>
                                        </p:attrNameLst>
                                      </p:cBhvr>
                                      <p:to>
                                        <p:strVal val="visible"/>
                                      </p:to>
                                    </p:set>
                                    <p:anim calcmode="lin" valueType="num">
                                      <p:cBhvr additive="base">
                                        <p:cTn id="79"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6">
                                            <p:txEl>
                                              <p:pRg st="5" end="5"/>
                                            </p:txEl>
                                          </p:spTgt>
                                        </p:tgtEl>
                                        <p:attrNameLst>
                                          <p:attrName>style.visibility</p:attrName>
                                        </p:attrNameLst>
                                      </p:cBhvr>
                                      <p:to>
                                        <p:strVal val="visible"/>
                                      </p:to>
                                    </p:set>
                                    <p:anim calcmode="lin" valueType="num">
                                      <p:cBhvr additive="base">
                                        <p:cTn id="85"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6">
                                            <p:txEl>
                                              <p:pRg st="6" end="6"/>
                                            </p:txEl>
                                          </p:spTgt>
                                        </p:tgtEl>
                                        <p:attrNameLst>
                                          <p:attrName>style.visibility</p:attrName>
                                        </p:attrNameLst>
                                      </p:cBhvr>
                                      <p:to>
                                        <p:strVal val="visible"/>
                                      </p:to>
                                    </p:set>
                                    <p:anim calcmode="lin" valueType="num">
                                      <p:cBhvr additive="base">
                                        <p:cTn id="91"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6">
                                            <p:txEl>
                                              <p:pRg st="7" end="7"/>
                                            </p:txEl>
                                          </p:spTgt>
                                        </p:tgtEl>
                                        <p:attrNameLst>
                                          <p:attrName>style.visibility</p:attrName>
                                        </p:attrNameLst>
                                      </p:cBhvr>
                                      <p:to>
                                        <p:strVal val="visible"/>
                                      </p:to>
                                    </p:set>
                                    <p:anim calcmode="lin" valueType="num">
                                      <p:cBhvr additive="base">
                                        <p:cTn id="97"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98" dur="500" fill="hold"/>
                                        <p:tgtEl>
                                          <p:spTgt spid="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grpId="0" nodeType="clickEffect">
                                  <p:stCondLst>
                                    <p:cond delay="0"/>
                                  </p:stCondLst>
                                  <p:childTnLst>
                                    <p:set>
                                      <p:cBhvr>
                                        <p:cTn id="102" dur="1" fill="hold">
                                          <p:stCondLst>
                                            <p:cond delay="0"/>
                                          </p:stCondLst>
                                        </p:cTn>
                                        <p:tgtEl>
                                          <p:spTgt spid="6">
                                            <p:txEl>
                                              <p:pRg st="8" end="8"/>
                                            </p:txEl>
                                          </p:spTgt>
                                        </p:tgtEl>
                                        <p:attrNameLst>
                                          <p:attrName>style.visibility</p:attrName>
                                        </p:attrNameLst>
                                      </p:cBhvr>
                                      <p:to>
                                        <p:strVal val="visible"/>
                                      </p:to>
                                    </p:set>
                                    <p:anim calcmode="lin" valueType="num">
                                      <p:cBhvr additive="base">
                                        <p:cTn id="103" dur="500" fill="hold"/>
                                        <p:tgtEl>
                                          <p:spTgt spid="6">
                                            <p:txEl>
                                              <p:pRg st="8" end="8"/>
                                            </p:txEl>
                                          </p:spTgt>
                                        </p:tgtEl>
                                        <p:attrNameLst>
                                          <p:attrName>ppt_x</p:attrName>
                                        </p:attrNameLst>
                                      </p:cBhvr>
                                      <p:tavLst>
                                        <p:tav tm="0">
                                          <p:val>
                                            <p:strVal val="#ppt_x"/>
                                          </p:val>
                                        </p:tav>
                                        <p:tav tm="100000">
                                          <p:val>
                                            <p:strVal val="#ppt_x"/>
                                          </p:val>
                                        </p:tav>
                                      </p:tavLst>
                                    </p:anim>
                                    <p:anim calcmode="lin" valueType="num">
                                      <p:cBhvr additive="base">
                                        <p:cTn id="104" dur="500" fill="hold"/>
                                        <p:tgtEl>
                                          <p:spTgt spid="6">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E" dirty="0"/>
              <a:t>Form Teacher Credits</a:t>
            </a:r>
          </a:p>
        </p:txBody>
      </p:sp>
      <p:sp>
        <p:nvSpPr>
          <p:cNvPr id="3" name="Content Placeholder 2"/>
          <p:cNvSpPr>
            <a:spLocks noGrp="1"/>
          </p:cNvSpPr>
          <p:nvPr>
            <p:ph sz="half" idx="1"/>
          </p:nvPr>
        </p:nvSpPr>
        <p:spPr/>
        <p:txBody>
          <a:bodyPr>
            <a:normAutofit lnSpcReduction="10000"/>
          </a:bodyPr>
          <a:lstStyle/>
          <a:p>
            <a:r>
              <a:rPr lang="en-IE" sz="2200" dirty="0"/>
              <a:t>Folder due in October 26</a:t>
            </a:r>
            <a:r>
              <a:rPr lang="en-IE" sz="2200" baseline="30000" dirty="0"/>
              <a:t>th</a:t>
            </a:r>
            <a:r>
              <a:rPr lang="en-IE" sz="2200" dirty="0"/>
              <a:t> </a:t>
            </a:r>
          </a:p>
          <a:p>
            <a:pPr>
              <a:buFontTx/>
              <a:buChar char="-"/>
            </a:pPr>
            <a:r>
              <a:rPr lang="en-IE" sz="2200" dirty="0"/>
              <a:t>To be uploaded to their E-Portfolio by this date.</a:t>
            </a:r>
          </a:p>
          <a:p>
            <a:pPr marL="0" indent="0">
              <a:buNone/>
            </a:pPr>
            <a:endParaRPr lang="en-IE" sz="2200" dirty="0"/>
          </a:p>
          <a:p>
            <a:r>
              <a:rPr lang="en-IE" sz="2200" dirty="0"/>
              <a:t>Work Experience and Activity Week write ups are due the Wednesday 23</a:t>
            </a:r>
            <a:r>
              <a:rPr lang="en-IE" sz="2200" baseline="30000" dirty="0"/>
              <a:t>rd</a:t>
            </a:r>
            <a:r>
              <a:rPr lang="en-IE" sz="2200" dirty="0"/>
              <a:t> November after activity weeks finish and will be awarded credits after this. </a:t>
            </a:r>
          </a:p>
          <a:p>
            <a:endParaRPr lang="en-IE" sz="2200" dirty="0"/>
          </a:p>
          <a:p>
            <a:r>
              <a:rPr lang="en-IE" sz="2200" dirty="0"/>
              <a:t>Many of these credits are based on participation and attendance throughout the weeks. STUDENTS ARE EXPECTED TO BE PRESENT AND ON TIME.</a:t>
            </a:r>
          </a:p>
          <a:p>
            <a:endParaRPr lang="en-IE" dirty="0"/>
          </a:p>
          <a:p>
            <a:endParaRPr lang="en-IE" dirty="0"/>
          </a:p>
          <a:p>
            <a:endParaRPr lang="en-IE" dirty="0"/>
          </a:p>
        </p:txBody>
      </p:sp>
      <p:sp>
        <p:nvSpPr>
          <p:cNvPr id="4" name="Content Placeholder 3"/>
          <p:cNvSpPr>
            <a:spLocks noGrp="1"/>
          </p:cNvSpPr>
          <p:nvPr>
            <p:ph sz="half" idx="2"/>
          </p:nvPr>
        </p:nvSpPr>
        <p:spPr/>
        <p:txBody>
          <a:bodyPr>
            <a:normAutofit lnSpcReduction="10000"/>
          </a:bodyPr>
          <a:lstStyle/>
          <a:p>
            <a:pPr marL="0" indent="0">
              <a:buNone/>
            </a:pPr>
            <a:endParaRPr lang="en-IE"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68831" y="230188"/>
            <a:ext cx="769937"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72200" y="1266825"/>
            <a:ext cx="5483070" cy="5429250"/>
          </a:xfrm>
          <a:prstGeom prst="rect">
            <a:avLst/>
          </a:prstGeom>
        </p:spPr>
      </p:pic>
    </p:spTree>
    <p:extLst>
      <p:ext uri="{BB962C8B-B14F-4D97-AF65-F5344CB8AC3E}">
        <p14:creationId xmlns:p14="http://schemas.microsoft.com/office/powerpoint/2010/main" val="1909774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E" sz="3600" dirty="0"/>
              <a:t>What happens if you fail / pass narrowly?</a:t>
            </a:r>
          </a:p>
        </p:txBody>
      </p:sp>
      <p:sp>
        <p:nvSpPr>
          <p:cNvPr id="3" name="Content Placeholder 2"/>
          <p:cNvSpPr>
            <a:spLocks noGrp="1"/>
          </p:cNvSpPr>
          <p:nvPr>
            <p:ph sz="half" idx="1"/>
          </p:nvPr>
        </p:nvSpPr>
        <p:spPr/>
        <p:txBody>
          <a:bodyPr>
            <a:normAutofit fontScale="85000" lnSpcReduction="20000"/>
          </a:bodyPr>
          <a:lstStyle/>
          <a:p>
            <a:r>
              <a:rPr lang="en-IE" dirty="0"/>
              <a:t>Support structures:</a:t>
            </a:r>
          </a:p>
          <a:p>
            <a:pPr marL="0" indent="0">
              <a:buNone/>
            </a:pPr>
            <a:endParaRPr lang="en-IE" dirty="0"/>
          </a:p>
          <a:p>
            <a:r>
              <a:rPr lang="en-IE" dirty="0"/>
              <a:t>The Learning support department have in place structures to help students who fail / pass narrowly.</a:t>
            </a:r>
          </a:p>
          <a:p>
            <a:endParaRPr lang="en-IE" dirty="0"/>
          </a:p>
          <a:p>
            <a:r>
              <a:rPr lang="en-IE" dirty="0"/>
              <a:t>Students will be placed in a support group to help with organisation and folder work.</a:t>
            </a:r>
          </a:p>
          <a:p>
            <a:endParaRPr lang="en-IE" dirty="0"/>
          </a:p>
          <a:p>
            <a:r>
              <a:rPr lang="en-IE" dirty="0"/>
              <a:t>Maximum of 6 students and they will be chosen by the TY team as to who may benefit most from this support</a:t>
            </a:r>
          </a:p>
        </p:txBody>
      </p:sp>
      <p:sp>
        <p:nvSpPr>
          <p:cNvPr id="4" name="Content Placeholder 3"/>
          <p:cNvSpPr>
            <a:spLocks noGrp="1"/>
          </p:cNvSpPr>
          <p:nvPr>
            <p:ph sz="half" idx="2"/>
          </p:nvPr>
        </p:nvSpPr>
        <p:spPr/>
        <p:txBody>
          <a:bodyPr>
            <a:normAutofit fontScale="85000" lnSpcReduction="20000"/>
          </a:bodyPr>
          <a:lstStyle/>
          <a:p>
            <a:r>
              <a:rPr lang="en-IE" dirty="0"/>
              <a:t>Missing work: </a:t>
            </a:r>
          </a:p>
          <a:p>
            <a:endParaRPr lang="en-IE" dirty="0"/>
          </a:p>
          <a:p>
            <a:r>
              <a:rPr lang="en-IE" dirty="0"/>
              <a:t>Students who are missing large amounts of work will be expected to complete it and hand it in</a:t>
            </a:r>
          </a:p>
          <a:p>
            <a:endParaRPr lang="en-IE" dirty="0"/>
          </a:p>
          <a:p>
            <a:r>
              <a:rPr lang="en-IE" dirty="0"/>
              <a:t>Access to class during Module 2/3 may be restricted until students have completed the missing work. This will be at the discretion of the Year Leader, DP and Principal.</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41465" y="167076"/>
            <a:ext cx="769937"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0706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anim calcmode="lin" valueType="num">
                                      <p:cBhvr additive="base">
                                        <p:cTn id="31"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
                                            <p:txEl>
                                              <p:pRg st="2" end="2"/>
                                            </p:txEl>
                                          </p:spTgt>
                                        </p:tgtEl>
                                        <p:attrNameLst>
                                          <p:attrName>style.visibility</p:attrName>
                                        </p:attrNameLst>
                                      </p:cBhvr>
                                      <p:to>
                                        <p:strVal val="visible"/>
                                      </p:to>
                                    </p:set>
                                    <p:anim calcmode="lin" valueType="num">
                                      <p:cBhvr additive="base">
                                        <p:cTn id="3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4">
                                            <p:txEl>
                                              <p:pRg st="4" end="4"/>
                                            </p:txEl>
                                          </p:spTgt>
                                        </p:tgtEl>
                                        <p:attrNameLst>
                                          <p:attrName>style.visibility</p:attrName>
                                        </p:attrNameLst>
                                      </p:cBhvr>
                                      <p:to>
                                        <p:strVal val="visible"/>
                                      </p:to>
                                    </p:set>
                                    <p:anim calcmode="lin" valueType="num">
                                      <p:cBhvr additive="base">
                                        <p:cTn id="43"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E" dirty="0"/>
              <a:t>Activity Week Information:</a:t>
            </a:r>
            <a:br>
              <a:rPr lang="en-IE" dirty="0"/>
            </a:br>
            <a:r>
              <a:rPr lang="en-IE" dirty="0"/>
              <a:t>General Information</a:t>
            </a:r>
          </a:p>
        </p:txBody>
      </p:sp>
      <p:sp>
        <p:nvSpPr>
          <p:cNvPr id="5" name="Content Placeholder 4"/>
          <p:cNvSpPr>
            <a:spLocks noGrp="1"/>
          </p:cNvSpPr>
          <p:nvPr>
            <p:ph idx="1"/>
          </p:nvPr>
        </p:nvSpPr>
        <p:spPr/>
        <p:txBody>
          <a:bodyPr>
            <a:normAutofit fontScale="92500" lnSpcReduction="10000"/>
          </a:bodyPr>
          <a:lstStyle/>
          <a:p>
            <a:r>
              <a:rPr lang="en-IE" dirty="0"/>
              <a:t>Punctuality and attendance.</a:t>
            </a:r>
          </a:p>
          <a:p>
            <a:pPr>
              <a:buFont typeface="Courier New" panose="02070309020205020404" pitchFamily="49" charset="0"/>
              <a:buChar char="o"/>
            </a:pPr>
            <a:r>
              <a:rPr lang="en-IE" dirty="0"/>
              <a:t> Students are expected to attend on time for all scheduled activities. </a:t>
            </a:r>
          </a:p>
          <a:p>
            <a:endParaRPr lang="en-IE" dirty="0"/>
          </a:p>
          <a:p>
            <a:r>
              <a:rPr lang="en-IE" dirty="0"/>
              <a:t>Rules are same as if they are in school.</a:t>
            </a:r>
          </a:p>
          <a:p>
            <a:endParaRPr lang="en-IE" dirty="0"/>
          </a:p>
          <a:p>
            <a:r>
              <a:rPr lang="en-IE" dirty="0"/>
              <a:t>There are some dress code regulations so please make yourself aware of these.</a:t>
            </a:r>
          </a:p>
          <a:p>
            <a:endParaRPr lang="en-IE" dirty="0"/>
          </a:p>
          <a:p>
            <a:r>
              <a:rPr lang="en-IE" dirty="0"/>
              <a:t>If a student is going to be absent / late for any reason please let the front office know immediately.</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68831" y="235743"/>
            <a:ext cx="769937"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4001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 calcmode="lin" valueType="num">
                                      <p:cBhvr additive="base">
                                        <p:cTn id="19"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xEl>
                                              <p:pRg st="5" end="5"/>
                                            </p:txEl>
                                          </p:spTgt>
                                        </p:tgtEl>
                                        <p:attrNameLst>
                                          <p:attrName>style.visibility</p:attrName>
                                        </p:attrNameLst>
                                      </p:cBhvr>
                                      <p:to>
                                        <p:strVal val="visible"/>
                                      </p:to>
                                    </p:set>
                                    <p:anim calcmode="lin" valueType="num">
                                      <p:cBhvr additive="base">
                                        <p:cTn id="25"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xEl>
                                              <p:pRg st="7" end="7"/>
                                            </p:txEl>
                                          </p:spTgt>
                                        </p:tgtEl>
                                        <p:attrNameLst>
                                          <p:attrName>style.visibility</p:attrName>
                                        </p:attrNameLst>
                                      </p:cBhvr>
                                      <p:to>
                                        <p:strVal val="visible"/>
                                      </p:to>
                                    </p:set>
                                    <p:anim calcmode="lin" valueType="num">
                                      <p:cBhvr additive="base">
                                        <p:cTn id="31"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E" dirty="0"/>
              <a:t>Activity Week Information:</a:t>
            </a:r>
            <a:br>
              <a:rPr lang="en-IE" dirty="0"/>
            </a:br>
            <a:r>
              <a:rPr lang="en-IE" dirty="0"/>
              <a:t>Work Experience</a:t>
            </a:r>
          </a:p>
        </p:txBody>
      </p:sp>
      <p:sp>
        <p:nvSpPr>
          <p:cNvPr id="3" name="Content Placeholder 2"/>
          <p:cNvSpPr>
            <a:spLocks noGrp="1"/>
          </p:cNvSpPr>
          <p:nvPr>
            <p:ph idx="1"/>
          </p:nvPr>
        </p:nvSpPr>
        <p:spPr/>
        <p:txBody>
          <a:bodyPr>
            <a:normAutofit fontScale="85000" lnSpcReduction="20000"/>
          </a:bodyPr>
          <a:lstStyle/>
          <a:p>
            <a:r>
              <a:rPr lang="en-IE" dirty="0"/>
              <a:t>Work Experience Forms were due in last Wednesday October 12</a:t>
            </a:r>
            <a:r>
              <a:rPr lang="en-IE" baseline="30000" dirty="0"/>
              <a:t>th</a:t>
            </a:r>
            <a:r>
              <a:rPr lang="en-IE" dirty="0"/>
              <a:t>, these should be handed to Form Teachers.</a:t>
            </a:r>
          </a:p>
          <a:p>
            <a:endParaRPr lang="en-IE" dirty="0"/>
          </a:p>
          <a:p>
            <a:r>
              <a:rPr lang="en-IE" dirty="0"/>
              <a:t>Documentation relating to insurance can be found on the Web Site, , under Student and then Transition Year. </a:t>
            </a:r>
          </a:p>
          <a:p>
            <a:r>
              <a:rPr lang="en-IE" dirty="0"/>
              <a:t>http://www.newparkschool.ie/transition Year</a:t>
            </a:r>
          </a:p>
          <a:p>
            <a:endParaRPr lang="en-IE" dirty="0"/>
          </a:p>
          <a:p>
            <a:r>
              <a:rPr lang="en-IE" dirty="0"/>
              <a:t>Please dress appropriately for all work experience.</a:t>
            </a:r>
          </a:p>
          <a:p>
            <a:endParaRPr lang="en-IE" dirty="0"/>
          </a:p>
          <a:p>
            <a:r>
              <a:rPr lang="en-IE" dirty="0"/>
              <a:t>Students must bring their Work Experience Assessment forms and upload their write ups back to their Form Teacher on the first Wednesday after Activity Weeks. (Wednesday November 23</a:t>
            </a:r>
            <a:r>
              <a:rPr lang="en-IE" baseline="30000" dirty="0"/>
              <a:t>rd</a:t>
            </a:r>
            <a:r>
              <a:rPr lang="en-IE" dirty="0"/>
              <a:t>)</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41465" y="230188"/>
            <a:ext cx="769937"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8230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E" dirty="0"/>
              <a:t>Activity Week Information:</a:t>
            </a:r>
            <a:br>
              <a:rPr lang="en-IE" dirty="0"/>
            </a:br>
            <a:r>
              <a:rPr lang="en-IE" dirty="0"/>
              <a:t>Arts Week</a:t>
            </a:r>
          </a:p>
        </p:txBody>
      </p:sp>
      <p:sp>
        <p:nvSpPr>
          <p:cNvPr id="3" name="Content Placeholder 2"/>
          <p:cNvSpPr>
            <a:spLocks noGrp="1"/>
          </p:cNvSpPr>
          <p:nvPr>
            <p:ph idx="1"/>
          </p:nvPr>
        </p:nvSpPr>
        <p:spPr/>
        <p:txBody>
          <a:bodyPr>
            <a:normAutofit/>
          </a:bodyPr>
          <a:lstStyle/>
          <a:p>
            <a:r>
              <a:rPr lang="en-IE" dirty="0"/>
              <a:t>Arts Week activities happen mostly in school. The students will be given a sheet with times and venues next week. This info will also be on the App.</a:t>
            </a:r>
          </a:p>
          <a:p>
            <a:endParaRPr lang="en-IE" dirty="0"/>
          </a:p>
          <a:p>
            <a:r>
              <a:rPr lang="en-IE" dirty="0"/>
              <a:t>This year we are theming our Arts week to give it cohesion and everything produced will be on display on TY Graduation at the end of the year.</a:t>
            </a:r>
          </a:p>
          <a:p>
            <a:endParaRPr lang="en-IE" dirty="0"/>
          </a:p>
          <a:p>
            <a:r>
              <a:rPr lang="en-IE" dirty="0"/>
              <a:t>Please be punctual and attend EVERY day otherwise you will miss out.</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41812" y="195426"/>
            <a:ext cx="769937"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3923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E" dirty="0"/>
              <a:t>Activity Week Information: </a:t>
            </a:r>
            <a:br>
              <a:rPr lang="en-IE" dirty="0"/>
            </a:br>
            <a:r>
              <a:rPr lang="en-IE" dirty="0"/>
              <a:t>In Dublin Week</a:t>
            </a:r>
          </a:p>
        </p:txBody>
      </p:sp>
      <p:sp>
        <p:nvSpPr>
          <p:cNvPr id="3" name="Content Placeholder 2"/>
          <p:cNvSpPr>
            <a:spLocks noGrp="1"/>
          </p:cNvSpPr>
          <p:nvPr>
            <p:ph idx="1"/>
          </p:nvPr>
        </p:nvSpPr>
        <p:spPr/>
        <p:txBody>
          <a:bodyPr>
            <a:normAutofit fontScale="77500" lnSpcReduction="20000"/>
          </a:bodyPr>
          <a:lstStyle/>
          <a:p>
            <a:r>
              <a:rPr lang="en-IE" dirty="0"/>
              <a:t>In Dublin Week has a variety of exciting activities this year.</a:t>
            </a:r>
          </a:p>
          <a:p>
            <a:endParaRPr lang="en-IE" dirty="0"/>
          </a:p>
          <a:p>
            <a:r>
              <a:rPr lang="en-IE" dirty="0"/>
              <a:t>Students MUST note different times, meeting places and locations. This will be given out next week and the information will be on the App.</a:t>
            </a:r>
          </a:p>
          <a:p>
            <a:endParaRPr lang="en-IE" dirty="0"/>
          </a:p>
          <a:p>
            <a:r>
              <a:rPr lang="en-IE" dirty="0"/>
              <a:t>Please dress appropriately where it is necessary, e.g. the Courts, Leinster House, this is important as we do not a have a uniform.</a:t>
            </a:r>
          </a:p>
          <a:p>
            <a:endParaRPr lang="en-IE" dirty="0"/>
          </a:p>
          <a:p>
            <a:r>
              <a:rPr lang="en-IE" dirty="0"/>
              <a:t>It is imperative that all TY students have a Leap Card as they will be travelling around the city on LUAS, DART and Bus. It saves time and money. </a:t>
            </a:r>
          </a:p>
          <a:p>
            <a:endParaRPr lang="en-IE" dirty="0"/>
          </a:p>
          <a:p>
            <a:r>
              <a:rPr lang="en-IE" dirty="0"/>
              <a:t>If a student is late please let the school know IMMEDIATELY so that groups are not waiting for someone who is not coming / can make arrangements to wait for someone.</a:t>
            </a:r>
          </a:p>
          <a:p>
            <a:pPr marL="0" indent="0">
              <a:buNone/>
            </a:pPr>
            <a:endParaRPr lang="en-IE"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37948" y="365125"/>
            <a:ext cx="769937"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173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E" dirty="0"/>
              <a:t>Activity Week Information: </a:t>
            </a:r>
            <a:br>
              <a:rPr lang="en-IE" dirty="0"/>
            </a:br>
            <a:r>
              <a:rPr lang="en-IE" dirty="0"/>
              <a:t>Outdoor Pursuits – </a:t>
            </a:r>
            <a:r>
              <a:rPr lang="en-IE" dirty="0" err="1"/>
              <a:t>Gartan</a:t>
            </a:r>
            <a:r>
              <a:rPr lang="en-IE" dirty="0"/>
              <a:t> OEC</a:t>
            </a:r>
          </a:p>
        </p:txBody>
      </p:sp>
      <p:sp>
        <p:nvSpPr>
          <p:cNvPr id="3" name="Content Placeholder 2"/>
          <p:cNvSpPr>
            <a:spLocks noGrp="1"/>
          </p:cNvSpPr>
          <p:nvPr>
            <p:ph idx="1"/>
          </p:nvPr>
        </p:nvSpPr>
        <p:spPr/>
        <p:txBody>
          <a:bodyPr>
            <a:normAutofit fontScale="77500" lnSpcReduction="20000"/>
          </a:bodyPr>
          <a:lstStyle/>
          <a:p>
            <a:r>
              <a:rPr lang="en-IE" dirty="0"/>
              <a:t>Bus departs from school at 7:30am on Monday morning. </a:t>
            </a:r>
          </a:p>
          <a:p>
            <a:r>
              <a:rPr lang="en-IE" dirty="0"/>
              <a:t>Returns to Parnell Square at 3:30pm approx. on Friday.</a:t>
            </a:r>
          </a:p>
          <a:p>
            <a:endParaRPr lang="en-IE" dirty="0"/>
          </a:p>
          <a:p>
            <a:r>
              <a:rPr lang="en-IE" dirty="0"/>
              <a:t>Form Teachers will have filled in dietary, medical and other requirements and sent through booking forms.</a:t>
            </a:r>
          </a:p>
          <a:p>
            <a:endParaRPr lang="en-IE" dirty="0"/>
          </a:p>
          <a:p>
            <a:r>
              <a:rPr lang="en-IE" dirty="0"/>
              <a:t>Students will be given a list of what to bring in the coming week.</a:t>
            </a:r>
          </a:p>
          <a:p>
            <a:endParaRPr lang="en-IE" dirty="0"/>
          </a:p>
          <a:p>
            <a:r>
              <a:rPr lang="en-IE" dirty="0"/>
              <a:t>There is NO need for students to have large amounts of cash with them, spending access will be very restricted.</a:t>
            </a:r>
          </a:p>
          <a:p>
            <a:endParaRPr lang="en-IE" dirty="0"/>
          </a:p>
          <a:p>
            <a:r>
              <a:rPr lang="en-IE" dirty="0"/>
              <a:t>If someone is not going to travel due to illness </a:t>
            </a:r>
            <a:r>
              <a:rPr lang="en-IE" dirty="0" err="1"/>
              <a:t>etc</a:t>
            </a:r>
            <a:r>
              <a:rPr lang="en-IE" dirty="0"/>
              <a:t> please send an email to myself and the students Form Teacher ASAP.</a:t>
            </a: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68831" y="365125"/>
            <a:ext cx="769937"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1720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 calcmode="lin" valueType="num">
                                      <p:cBhvr additive="base">
                                        <p:cTn id="3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E" dirty="0"/>
              <a:t>Activity Week Information:</a:t>
            </a:r>
            <a:br>
              <a:rPr lang="en-IE" dirty="0"/>
            </a:br>
            <a:r>
              <a:rPr lang="en-IE" dirty="0"/>
              <a:t>Outdoor Pursuits – </a:t>
            </a:r>
            <a:r>
              <a:rPr lang="en-IE" dirty="0" err="1"/>
              <a:t>Gartan</a:t>
            </a:r>
            <a:r>
              <a:rPr lang="en-IE" dirty="0"/>
              <a:t> OEC.</a:t>
            </a:r>
          </a:p>
        </p:txBody>
      </p:sp>
      <p:sp>
        <p:nvSpPr>
          <p:cNvPr id="3" name="Content Placeholder 2"/>
          <p:cNvSpPr>
            <a:spLocks noGrp="1"/>
          </p:cNvSpPr>
          <p:nvPr>
            <p:ph idx="1"/>
          </p:nvPr>
        </p:nvSpPr>
        <p:spPr/>
        <p:txBody>
          <a:bodyPr>
            <a:normAutofit fontScale="92500" lnSpcReduction="20000"/>
          </a:bodyPr>
          <a:lstStyle/>
          <a:p>
            <a:r>
              <a:rPr lang="en-IE" dirty="0"/>
              <a:t>Rules are set in place as per </a:t>
            </a:r>
            <a:r>
              <a:rPr lang="en-IE" dirty="0" err="1"/>
              <a:t>Newpark’s</a:t>
            </a:r>
            <a:r>
              <a:rPr lang="en-IE" dirty="0"/>
              <a:t> Trips Policy which can be found at </a:t>
            </a:r>
            <a:r>
              <a:rPr lang="en-IE" dirty="0">
                <a:hlinkClick r:id="rId2"/>
              </a:rPr>
              <a:t>http://www.newparkschool.ie/policiesprocedures</a:t>
            </a:r>
            <a:br>
              <a:rPr lang="en-IE" dirty="0"/>
            </a:br>
            <a:endParaRPr lang="en-IE" dirty="0"/>
          </a:p>
          <a:p>
            <a:r>
              <a:rPr lang="en-IE" dirty="0"/>
              <a:t>PLEASE REMIND THE STUDENTS OF THE CONSENT FORM SIGNED IN THEIR BOOKLETS AT THE START OF THE YEAR</a:t>
            </a:r>
          </a:p>
          <a:p>
            <a:endParaRPr lang="en-IE" dirty="0"/>
          </a:p>
          <a:p>
            <a:r>
              <a:rPr lang="en-IE" dirty="0"/>
              <a:t>As set out in the rules, no misuse of any substances will be tolerated and consequences will ensue.</a:t>
            </a:r>
          </a:p>
          <a:p>
            <a:endParaRPr lang="en-IE" dirty="0"/>
          </a:p>
          <a:p>
            <a:r>
              <a:rPr lang="en-IE" dirty="0"/>
              <a:t>Discipline is in the hands of the Centre staff and the </a:t>
            </a:r>
            <a:r>
              <a:rPr lang="en-IE" dirty="0" err="1"/>
              <a:t>Newpark</a:t>
            </a:r>
            <a:r>
              <a:rPr lang="en-IE" dirty="0"/>
              <a:t> staff.</a:t>
            </a:r>
            <a:br>
              <a:rPr lang="en-IE" dirty="0"/>
            </a:br>
            <a:r>
              <a:rPr lang="en-IE" dirty="0"/>
              <a:t>While away all students are expected to show respect in all interactions they have with other students, staff and other adults.</a:t>
            </a:r>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68831" y="235743"/>
            <a:ext cx="769937"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2102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14362" y="717550"/>
            <a:ext cx="10515600" cy="1325563"/>
          </a:xfrm>
        </p:spPr>
        <p:txBody>
          <a:bodyPr/>
          <a:lstStyle/>
          <a:p>
            <a:endParaRPr lang="en-IE" dirty="0"/>
          </a:p>
        </p:txBody>
      </p:sp>
      <p:sp>
        <p:nvSpPr>
          <p:cNvPr id="8" name="Content Placeholder 7"/>
          <p:cNvSpPr>
            <a:spLocks noGrp="1"/>
          </p:cNvSpPr>
          <p:nvPr>
            <p:ph idx="1"/>
          </p:nvPr>
        </p:nvSpPr>
        <p:spPr/>
        <p:txBody>
          <a:bodyPr>
            <a:normAutofit/>
          </a:bodyPr>
          <a:lstStyle/>
          <a:p>
            <a:pPr marL="0" indent="0" algn="ctr">
              <a:buNone/>
            </a:pPr>
            <a:endParaRPr lang="en-IE" sz="6000" dirty="0"/>
          </a:p>
          <a:p>
            <a:pPr marL="0" indent="0" algn="ctr">
              <a:buNone/>
            </a:pPr>
            <a:r>
              <a:rPr lang="en-IE" sz="6000" dirty="0"/>
              <a:t>Thank you for </a:t>
            </a:r>
          </a:p>
          <a:p>
            <a:pPr marL="0" indent="0" algn="ctr">
              <a:buNone/>
            </a:pPr>
            <a:r>
              <a:rPr lang="en-IE" sz="6000" dirty="0"/>
              <a:t>coming in tonight!!</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33975" y="171952"/>
            <a:ext cx="1962149" cy="2018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86239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229</TotalTime>
  <Words>1208</Words>
  <Application>Microsoft Office PowerPoint</Application>
  <PresentationFormat>Widescreen</PresentationFormat>
  <Paragraphs>161</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Calibri Light</vt:lpstr>
      <vt:lpstr>Courier New</vt:lpstr>
      <vt:lpstr>Office Theme</vt:lpstr>
      <vt:lpstr>Transition Year Information Evening</vt:lpstr>
      <vt:lpstr>Start of the year - 2016</vt:lpstr>
      <vt:lpstr>Start of the year - 2016</vt:lpstr>
      <vt:lpstr>General Information</vt:lpstr>
      <vt:lpstr>General Information</vt:lpstr>
      <vt:lpstr>Garda Vetting</vt:lpstr>
      <vt:lpstr>End of Module Assessment </vt:lpstr>
      <vt:lpstr>End of Module Assessment</vt:lpstr>
      <vt:lpstr>End of Module Assessment:  2 Types of credits.</vt:lpstr>
      <vt:lpstr>Form Teacher Credits</vt:lpstr>
      <vt:lpstr>What happens if you fail / pass narrowly?</vt:lpstr>
      <vt:lpstr>Activity Week Information: General Information</vt:lpstr>
      <vt:lpstr>Activity Week Information: Work Experience</vt:lpstr>
      <vt:lpstr>Activity Week Information: Arts Week</vt:lpstr>
      <vt:lpstr>Activity Week Information:  In Dublin Week</vt:lpstr>
      <vt:lpstr>Activity Week Information:  Outdoor Pursuits – Gartan OEC</vt:lpstr>
      <vt:lpstr>Activity Week Information: Outdoor Pursuits – Gartan OEC.</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Transition Year Information Evening</dc:title>
  <dc:creator>Morgan Lennon</dc:creator>
  <cp:lastModifiedBy>Morgan Lennon</cp:lastModifiedBy>
  <cp:revision>32</cp:revision>
  <dcterms:created xsi:type="dcterms:W3CDTF">2015-10-12T11:21:05Z</dcterms:created>
  <dcterms:modified xsi:type="dcterms:W3CDTF">2016-10-19T07:23:57Z</dcterms:modified>
</cp:coreProperties>
</file>